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Lst>
  <p:notesMasterIdLst>
    <p:notesMasterId r:id="rId19"/>
  </p:notesMasterIdLst>
  <p:handoutMasterIdLst>
    <p:handoutMasterId r:id="rId20"/>
  </p:handoutMasterIdLst>
  <p:sldIdLst>
    <p:sldId id="547" r:id="rId2"/>
    <p:sldId id="550" r:id="rId3"/>
    <p:sldId id="558" r:id="rId4"/>
    <p:sldId id="578" r:id="rId5"/>
    <p:sldId id="579" r:id="rId6"/>
    <p:sldId id="583" r:id="rId7"/>
    <p:sldId id="584" r:id="rId8"/>
    <p:sldId id="580" r:id="rId9"/>
    <p:sldId id="585" r:id="rId10"/>
    <p:sldId id="581" r:id="rId11"/>
    <p:sldId id="582" r:id="rId12"/>
    <p:sldId id="574" r:id="rId13"/>
    <p:sldId id="562" r:id="rId14"/>
    <p:sldId id="554" r:id="rId15"/>
    <p:sldId id="586" r:id="rId16"/>
    <p:sldId id="552" r:id="rId17"/>
    <p:sldId id="553" r:id="rId18"/>
  </p:sldIdLst>
  <p:sldSz cx="9144000" cy="6858000" type="screen4x3"/>
  <p:notesSz cx="9144000" cy="6858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F7F"/>
    <a:srgbClr val="FF4747"/>
    <a:srgbClr val="7F1F1F"/>
    <a:srgbClr val="7F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6093" autoAdjust="0"/>
    <p:restoredTop sz="94660"/>
  </p:normalViewPr>
  <p:slideViewPr>
    <p:cSldViewPr>
      <p:cViewPr varScale="1">
        <p:scale>
          <a:sx n="56" d="100"/>
          <a:sy n="56" d="100"/>
        </p:scale>
        <p:origin x="90" y="468"/>
      </p:cViewPr>
      <p:guideLst>
        <p:guide orient="horz" pos="2160"/>
        <p:guide pos="2880"/>
      </p:guideLst>
    </p:cSldViewPr>
  </p:slideViewPr>
  <p:notesTextViewPr>
    <p:cViewPr>
      <p:scale>
        <a:sx n="100" d="100"/>
        <a:sy n="100" d="100"/>
      </p:scale>
      <p:origin x="0" y="0"/>
    </p:cViewPr>
  </p:notesTextViewPr>
  <p:notesViewPr>
    <p:cSldViewPr>
      <p:cViewPr varScale="1">
        <p:scale>
          <a:sx n="76" d="100"/>
          <a:sy n="76" d="100"/>
        </p:scale>
        <p:origin x="-954" y="-90"/>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772E8B3F-6C5A-4B25-BF01-B9CB9706263B}" type="datetimeFigureOut">
              <a:rPr lang="en-CA" smtClean="0"/>
              <a:t>2019-09-16</a:t>
            </a:fld>
            <a:endParaRPr lang="en-CA"/>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196729F5-A69B-472A-BBDE-AD04EDC179DE}" type="slidenum">
              <a:rPr lang="en-CA" smtClean="0"/>
              <a:t>‹#›</a:t>
            </a:fld>
            <a:endParaRPr lang="en-CA"/>
          </a:p>
        </p:txBody>
      </p:sp>
    </p:spTree>
    <p:extLst>
      <p:ext uri="{BB962C8B-B14F-4D97-AF65-F5344CB8AC3E}">
        <p14:creationId xmlns:p14="http://schemas.microsoft.com/office/powerpoint/2010/main" val="2123804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CA"/>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A6F3147-B3C0-4B2A-B964-AB106F786BE1}" type="datetimeFigureOut">
              <a:rPr lang="en-US"/>
              <a:pPr>
                <a:defRPr/>
              </a:pPr>
              <a:t>9/16/2019</a:t>
            </a:fld>
            <a:endParaRPr lang="en-CA"/>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pPr lvl="0"/>
            <a:endParaRPr lang="en-CA" noProof="0" smtClean="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smtClean="0"/>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CA"/>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BF7B1FF-DFE5-4B27-8E0E-F1DDF2FB76BC}" type="slidenum">
              <a:rPr lang="en-CA"/>
              <a:pPr>
                <a:defRPr/>
              </a:pPr>
              <a:t>‹#›</a:t>
            </a:fld>
            <a:endParaRPr lang="en-CA"/>
          </a:p>
        </p:txBody>
      </p:sp>
    </p:spTree>
    <p:extLst>
      <p:ext uri="{BB962C8B-B14F-4D97-AF65-F5344CB8AC3E}">
        <p14:creationId xmlns:p14="http://schemas.microsoft.com/office/powerpoint/2010/main" val="30715480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8.png"/><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3" descr="C:\Users\dwharder\Desktop\ece.150.png"/>
          <p:cNvPicPr>
            <a:picLocks noChangeAspect="1" noChangeArrowheads="1"/>
          </p:cNvPicPr>
          <p:nvPr userDrawn="1"/>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259471" y="5645346"/>
            <a:ext cx="1245391" cy="45834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918048" y="3111103"/>
            <a:ext cx="6046440" cy="1470025"/>
          </a:xfrm>
        </p:spPr>
        <p:txBody>
          <a:bodyPr>
            <a:normAutofit/>
          </a:bodyPr>
          <a:lstStyle>
            <a:lvl1pPr>
              <a:defRPr sz="4000" b="1">
                <a:solidFill>
                  <a:schemeClr val="bg1">
                    <a:lumMod val="95000"/>
                  </a:schemeClr>
                </a:solidFill>
              </a:defRPr>
            </a:lvl1pPr>
          </a:lstStyle>
          <a:p>
            <a:r>
              <a:rPr lang="en-US" dirty="0" smtClean="0"/>
              <a:t>Click to edit Master title style</a:t>
            </a:r>
            <a:endParaRPr lang="en-CA" dirty="0"/>
          </a:p>
        </p:txBody>
      </p:sp>
      <p:sp>
        <p:nvSpPr>
          <p:cNvPr id="6" name="Text Box 14"/>
          <p:cNvSpPr txBox="1">
            <a:spLocks noChangeArrowheads="1"/>
          </p:cNvSpPr>
          <p:nvPr userDrawn="1"/>
        </p:nvSpPr>
        <p:spPr bwMode="auto">
          <a:xfrm>
            <a:off x="3779838" y="260350"/>
            <a:ext cx="5040312" cy="400050"/>
          </a:xfrm>
          <a:prstGeom prst="rect">
            <a:avLst/>
          </a:prstGeom>
          <a:noFill/>
          <a:ln w="9525">
            <a:noFill/>
            <a:miter lim="800000"/>
            <a:headEnd/>
            <a:tailEnd/>
          </a:ln>
          <a:effectLst>
            <a:outerShdw blurRad="50800" dist="25400" dir="2700000" algn="tl" rotWithShape="0">
              <a:prstClr val="black"/>
            </a:outerShdw>
          </a:effectLst>
        </p:spPr>
        <p:txBody>
          <a:bodyPr anchor="ctr">
            <a:spAutoFit/>
          </a:bodyPr>
          <a:lstStyle/>
          <a:p>
            <a:pPr algn="ctr" fontAlgn="auto">
              <a:spcBef>
                <a:spcPts val="0"/>
              </a:spcBef>
              <a:spcAft>
                <a:spcPts val="0"/>
              </a:spcAft>
              <a:defRPr/>
            </a:pPr>
            <a:r>
              <a:rPr lang="en-US" sz="2000" cap="small" baseline="0" dirty="0" smtClean="0">
                <a:solidFill>
                  <a:schemeClr val="bg1"/>
                </a:solidFill>
                <a:latin typeface="Constantia" panose="02030602050306030303" pitchFamily="18" charset="0"/>
                <a:cs typeface="Arial" pitchFamily="34" charset="0"/>
              </a:rPr>
              <a:t>ece</a:t>
            </a:r>
            <a:r>
              <a:rPr lang="en-US" sz="2000" dirty="0" smtClean="0">
                <a:solidFill>
                  <a:schemeClr val="bg1"/>
                </a:solidFill>
                <a:latin typeface="Constantia" panose="02030602050306030303" pitchFamily="18" charset="0"/>
                <a:cs typeface="Arial" pitchFamily="34" charset="0"/>
              </a:rPr>
              <a:t> 150</a:t>
            </a:r>
            <a:r>
              <a:rPr lang="en-US" sz="2000" dirty="0" smtClean="0">
                <a:solidFill>
                  <a:schemeClr val="bg1"/>
                </a:solidFill>
                <a:latin typeface="Georgia" panose="02040502050405020303" pitchFamily="18" charset="0"/>
                <a:cs typeface="Arial" pitchFamily="34" charset="0"/>
              </a:rPr>
              <a:t> </a:t>
            </a:r>
            <a:r>
              <a:rPr lang="en-US" sz="2000" i="1" dirty="0" smtClean="0">
                <a:solidFill>
                  <a:schemeClr val="bg1"/>
                </a:solidFill>
                <a:latin typeface="Georgia" panose="02040502050405020303" pitchFamily="18" charset="0"/>
                <a:cs typeface="Arial" pitchFamily="34" charset="0"/>
              </a:rPr>
              <a:t>Fundamentals of Programming</a:t>
            </a:r>
            <a:endParaRPr lang="en-US" sz="2000" i="1" dirty="0">
              <a:solidFill>
                <a:schemeClr val="bg1"/>
              </a:solidFill>
              <a:latin typeface="Georgia" panose="02040502050405020303" pitchFamily="18" charset="0"/>
              <a:cs typeface="Arial" pitchFamily="34" charset="0"/>
            </a:endParaRPr>
          </a:p>
        </p:txBody>
      </p:sp>
      <p:sp>
        <p:nvSpPr>
          <p:cNvPr id="7" name="Text Box 14"/>
          <p:cNvSpPr txBox="1">
            <a:spLocks noChangeArrowheads="1"/>
          </p:cNvSpPr>
          <p:nvPr userDrawn="1"/>
        </p:nvSpPr>
        <p:spPr bwMode="auto">
          <a:xfrm>
            <a:off x="6156498" y="5576753"/>
            <a:ext cx="2807990" cy="1092607"/>
          </a:xfrm>
          <a:prstGeom prst="rect">
            <a:avLst/>
          </a:prstGeom>
          <a:noFill/>
          <a:ln w="9525">
            <a:noFill/>
            <a:miter lim="800000"/>
            <a:headEnd/>
            <a:tailEnd/>
          </a:ln>
          <a:effectLst>
            <a:outerShdw blurRad="50800" dist="25400" dir="2700000" algn="tl" rotWithShape="0">
              <a:prstClr val="black"/>
            </a:outerShdw>
          </a:effectLst>
        </p:spPr>
        <p:txBody>
          <a:bodyPr wrap="square">
            <a:spAutoFit/>
          </a:bodyPr>
          <a:lstStyle/>
          <a:p>
            <a:pPr defTabSz="457200">
              <a:spcBef>
                <a:spcPct val="20000"/>
              </a:spcBef>
              <a:defRPr/>
            </a:pPr>
            <a:r>
              <a:rPr lang="en-US" sz="1100" b="0" kern="0" dirty="0" smtClean="0">
                <a:solidFill>
                  <a:srgbClr val="FFFFFF"/>
                </a:solidFill>
                <a:latin typeface="Georgia" panose="02040502050405020303" pitchFamily="18" charset="0"/>
                <a:ea typeface="ＭＳ Ｐゴシック" charset="-128"/>
                <a:cs typeface="Arial" pitchFamily="34" charset="0"/>
              </a:rPr>
              <a:t>Prof. Hiren Patel, Ph.D.</a:t>
            </a:r>
          </a:p>
          <a:p>
            <a:pPr defTabSz="457200">
              <a:spcBef>
                <a:spcPct val="20000"/>
              </a:spcBef>
              <a:defRPr/>
            </a:pPr>
            <a:r>
              <a:rPr lang="en-US" sz="1100" b="0" kern="0" dirty="0" smtClean="0">
                <a:solidFill>
                  <a:srgbClr val="FFFFFF"/>
                </a:solidFill>
                <a:latin typeface="Georgia" panose="02040502050405020303" pitchFamily="18" charset="0"/>
                <a:ea typeface="ＭＳ Ｐゴシック" charset="-128"/>
                <a:cs typeface="Arial" pitchFamily="34" charset="0"/>
              </a:rPr>
              <a:t>Douglas </a:t>
            </a:r>
            <a:r>
              <a:rPr lang="en-US" sz="1100" b="0" kern="0" dirty="0">
                <a:solidFill>
                  <a:srgbClr val="FFFFFF"/>
                </a:solidFill>
                <a:latin typeface="Georgia" panose="02040502050405020303" pitchFamily="18" charset="0"/>
                <a:ea typeface="ＭＳ Ｐゴシック" charset="-128"/>
                <a:cs typeface="Arial" pitchFamily="34" charset="0"/>
              </a:rPr>
              <a:t>Wilhelm Harder, </a:t>
            </a:r>
            <a:r>
              <a:rPr lang="en-US" sz="1100" b="0" kern="0" dirty="0" err="1">
                <a:solidFill>
                  <a:srgbClr val="FFFFFF"/>
                </a:solidFill>
                <a:latin typeface="Georgia" panose="02040502050405020303" pitchFamily="18" charset="0"/>
                <a:ea typeface="ＭＳ Ｐゴシック" charset="-128"/>
                <a:cs typeface="Arial" pitchFamily="34" charset="0"/>
              </a:rPr>
              <a:t>M.Math</a:t>
            </a:r>
            <a:r>
              <a:rPr lang="en-US" sz="1100" b="0" kern="0" dirty="0">
                <a:solidFill>
                  <a:srgbClr val="FFFFFF"/>
                </a:solidFill>
                <a:latin typeface="Georgia" panose="02040502050405020303" pitchFamily="18" charset="0"/>
                <a:ea typeface="ＭＳ Ｐゴシック" charset="-128"/>
                <a:cs typeface="Arial" pitchFamily="34" charset="0"/>
              </a:rPr>
              <a:t>. LEL</a:t>
            </a:r>
          </a:p>
          <a:p>
            <a:pPr defTabSz="457200">
              <a:spcBef>
                <a:spcPct val="20000"/>
              </a:spcBef>
              <a:defRPr/>
            </a:pPr>
            <a:r>
              <a:rPr lang="en-US" sz="900" kern="0" dirty="0" smtClean="0">
                <a:solidFill>
                  <a:srgbClr val="FFFFFF"/>
                </a:solidFill>
                <a:latin typeface="Georgia" panose="02040502050405020303" pitchFamily="18" charset="0"/>
                <a:ea typeface="ＭＳ Ｐゴシック" charset="-128"/>
                <a:cs typeface="Arial" pitchFamily="34" charset="0"/>
              </a:rPr>
              <a:t>hdpatel@uwaterloo.ca    dwharder@uwaterloo.ca</a:t>
            </a:r>
          </a:p>
          <a:p>
            <a:pPr defTabSz="457200">
              <a:spcBef>
                <a:spcPct val="20000"/>
              </a:spcBef>
              <a:defRPr/>
            </a:pPr>
            <a:endParaRPr lang="en-CA" sz="800" dirty="0">
              <a:solidFill>
                <a:srgbClr val="FFFFFF"/>
              </a:solidFill>
              <a:latin typeface="Georgia" panose="02040502050405020303" pitchFamily="18" charset="0"/>
              <a:ea typeface="ＭＳ Ｐゴシック" charset="-128"/>
            </a:endParaRPr>
          </a:p>
          <a:p>
            <a:pPr defTabSz="457200">
              <a:spcBef>
                <a:spcPct val="20000"/>
              </a:spcBef>
              <a:defRPr/>
            </a:pPr>
            <a:r>
              <a:rPr lang="en-CA" sz="850" dirty="0">
                <a:solidFill>
                  <a:srgbClr val="FFFFFF"/>
                </a:solidFill>
                <a:latin typeface="Georgia" panose="02040502050405020303" pitchFamily="18" charset="0"/>
                <a:ea typeface="ＭＳ Ｐゴシック" charset="-128"/>
              </a:rPr>
              <a:t>© </a:t>
            </a:r>
            <a:r>
              <a:rPr lang="en-CA" sz="850" dirty="0" smtClean="0">
                <a:solidFill>
                  <a:srgbClr val="FFFFFF"/>
                </a:solidFill>
                <a:latin typeface="Georgia" panose="02040502050405020303" pitchFamily="18" charset="0"/>
                <a:ea typeface="ＭＳ Ｐゴシック" charset="-128"/>
              </a:rPr>
              <a:t>2018 </a:t>
            </a:r>
            <a:r>
              <a:rPr lang="en-CA" sz="850" dirty="0">
                <a:solidFill>
                  <a:srgbClr val="FFFFFF"/>
                </a:solidFill>
                <a:latin typeface="Georgia" panose="02040502050405020303" pitchFamily="18" charset="0"/>
                <a:ea typeface="ＭＳ Ｐゴシック" charset="-128"/>
              </a:rPr>
              <a:t>by Douglas Wilhelm </a:t>
            </a:r>
            <a:r>
              <a:rPr lang="en-CA" sz="850" dirty="0" smtClean="0">
                <a:solidFill>
                  <a:srgbClr val="FFFFFF"/>
                </a:solidFill>
                <a:latin typeface="Georgia" panose="02040502050405020303" pitchFamily="18" charset="0"/>
                <a:ea typeface="ＭＳ Ｐゴシック" charset="-128"/>
              </a:rPr>
              <a:t>Harder and Hiren Patel.</a:t>
            </a:r>
          </a:p>
          <a:p>
            <a:pPr defTabSz="457200">
              <a:spcBef>
                <a:spcPct val="20000"/>
              </a:spcBef>
              <a:defRPr/>
            </a:pPr>
            <a:r>
              <a:rPr lang="en-CA" sz="850" dirty="0" smtClean="0">
                <a:solidFill>
                  <a:srgbClr val="FFFFFF"/>
                </a:solidFill>
                <a:latin typeface="Georgia" panose="02040502050405020303" pitchFamily="18" charset="0"/>
                <a:ea typeface="ＭＳ Ｐゴシック" charset="-128"/>
              </a:rPr>
              <a:t>     Some </a:t>
            </a:r>
            <a:r>
              <a:rPr lang="en-CA" sz="850" dirty="0">
                <a:solidFill>
                  <a:srgbClr val="FFFFFF"/>
                </a:solidFill>
                <a:latin typeface="Georgia" panose="02040502050405020303" pitchFamily="18" charset="0"/>
                <a:ea typeface="ＭＳ Ｐゴシック" charset="-128"/>
              </a:rPr>
              <a:t>rights reserved</a:t>
            </a:r>
            <a:r>
              <a:rPr lang="en-CA" sz="850" dirty="0" smtClean="0">
                <a:solidFill>
                  <a:srgbClr val="FFFFFF"/>
                </a:solidFill>
                <a:latin typeface="Georgia" panose="02040502050405020303" pitchFamily="18" charset="0"/>
                <a:ea typeface="ＭＳ Ｐゴシック" charset="-128"/>
              </a:rPr>
              <a:t>.</a:t>
            </a:r>
            <a:endParaRPr lang="en-US" sz="850" kern="0" dirty="0">
              <a:solidFill>
                <a:srgbClr val="FFFFFF"/>
              </a:solidFill>
              <a:latin typeface="Georgia" panose="02040502050405020303" pitchFamily="18" charset="0"/>
              <a:ea typeface="ＭＳ Ｐゴシック" charset="-128"/>
              <a:cs typeface="Arial" pitchFamily="34" charset="0"/>
            </a:endParaRPr>
          </a:p>
        </p:txBody>
      </p:sp>
      <p:pic>
        <p:nvPicPr>
          <p:cNvPr id="5"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251520" y="6257914"/>
            <a:ext cx="1272512" cy="411446"/>
          </a:xfrm>
          <a:prstGeom prst="rect">
            <a:avLst/>
          </a:prstGeom>
          <a:noFill/>
          <a:ln w="9525">
            <a:noFill/>
            <a:miter lim="800000"/>
            <a:headEnd/>
            <a:tailEnd/>
          </a:ln>
        </p:spPr>
      </p:pic>
      <p:pic>
        <p:nvPicPr>
          <p:cNvPr id="6147" name="Picture 3"/>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36512" y="-27384"/>
            <a:ext cx="2699345" cy="926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descr="C:\Users\dwharder\Desktop\ece.150.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51520" y="5634955"/>
            <a:ext cx="1245391" cy="45834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6" name="TextBox 5"/>
          <p:cNvSpPr txBox="1"/>
          <p:nvPr userDrawn="1"/>
        </p:nvSpPr>
        <p:spPr>
          <a:xfrm>
            <a:off x="8588938" y="188640"/>
            <a:ext cx="447558" cy="307777"/>
          </a:xfrm>
          <a:prstGeom prst="rect">
            <a:avLst/>
          </a:prstGeom>
          <a:noFill/>
        </p:spPr>
        <p:txBody>
          <a:bodyPr wrap="none">
            <a:spAutoFit/>
          </a:bodyPr>
          <a:lstStyle/>
          <a:p>
            <a:pPr algn="r">
              <a:defRPr/>
            </a:pPr>
            <a:fld id="{CB04C21C-B0BC-4588-B282-CC300FAFEEC9}" type="slidenum">
              <a:rPr lang="en-CA" sz="1400">
                <a:solidFill>
                  <a:schemeClr val="bg1"/>
                </a:solidFill>
                <a:latin typeface="Georgia" panose="02040502050405020303" pitchFamily="18" charset="0"/>
              </a:rPr>
              <a:pPr algn="r">
                <a:defRPr/>
              </a:pPr>
              <a:t>‹#›</a:t>
            </a:fld>
            <a:endParaRPr lang="en-CA" sz="1400" dirty="0">
              <a:solidFill>
                <a:schemeClr val="bg1"/>
              </a:solidFill>
              <a:latin typeface="Georgia" panose="02040502050405020303" pitchFamily="18" charset="0"/>
            </a:endParaRPr>
          </a:p>
        </p:txBody>
      </p:sp>
      <p:sp>
        <p:nvSpPr>
          <p:cNvPr id="7" name="Footer Placeholder 4"/>
          <p:cNvSpPr txBox="1">
            <a:spLocks/>
          </p:cNvSpPr>
          <p:nvPr userDrawn="1"/>
        </p:nvSpPr>
        <p:spPr>
          <a:xfrm>
            <a:off x="3636069" y="7286"/>
            <a:ext cx="5112395" cy="365125"/>
          </a:xfrm>
          <a:prstGeom prst="rect">
            <a:avLst/>
          </a:prstGeom>
          <a:effectLst>
            <a:outerShdw blurRad="279400" dist="139700" dir="2700000" algn="tl" rotWithShape="0">
              <a:prstClr val="black">
                <a:alpha val="24000"/>
              </a:prstClr>
            </a:outerShdw>
          </a:effectLst>
        </p:spPr>
        <p:txBody>
          <a:bodyPr/>
          <a:lstStyle>
            <a:lvl1pPr algn="ctr" fontAlgn="auto">
              <a:spcBef>
                <a:spcPts val="0"/>
              </a:spcBef>
              <a:spcAft>
                <a:spcPts val="0"/>
              </a:spcAft>
              <a:defRPr sz="1600">
                <a:solidFill>
                  <a:schemeClr val="tx1">
                    <a:lumMod val="50000"/>
                    <a:lumOff val="50000"/>
                  </a:schemeClr>
                </a:solidFill>
                <a:latin typeface="+mn-lt"/>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dirty="0" smtClean="0">
                <a:ln>
                  <a:noFill/>
                </a:ln>
                <a:solidFill>
                  <a:schemeClr val="bg1"/>
                </a:solidFill>
                <a:effectLst>
                  <a:outerShdw blurRad="190500" dist="114300" dir="2700000" algn="tl" rotWithShape="0">
                    <a:prstClr val="black"/>
                  </a:outerShdw>
                </a:effectLst>
                <a:uLnTx/>
                <a:uFillTx/>
                <a:latin typeface="Georgia" panose="02040502050405020303" pitchFamily="18" charset="0"/>
                <a:ea typeface="+mn-ea"/>
                <a:cs typeface="+mn-cs"/>
              </a:rPr>
              <a:t>Repetitious operations</a:t>
            </a:r>
            <a:endParaRPr kumimoji="0" lang="en-CA" sz="1600" b="1" i="0" u="none" strike="noStrike" kern="1200" cap="none" spc="0" normalizeH="0" baseline="0" noProof="0" dirty="0">
              <a:ln>
                <a:noFill/>
              </a:ln>
              <a:solidFill>
                <a:schemeClr val="bg1"/>
              </a:solidFill>
              <a:effectLst>
                <a:outerShdw blurRad="190500" dist="114300" dir="2700000" algn="tl" rotWithShape="0">
                  <a:prstClr val="black"/>
                </a:outerShdw>
              </a:effectLst>
              <a:uLnTx/>
              <a:uFillTx/>
              <a:latin typeface="Georgia" panose="02040502050405020303" pitchFamily="18" charset="0"/>
              <a:ea typeface="+mn-ea"/>
              <a:cs typeface="+mn-cs"/>
            </a:endParaRPr>
          </a:p>
        </p:txBody>
      </p:sp>
      <p:sp>
        <p:nvSpPr>
          <p:cNvPr id="2" name="Title 1"/>
          <p:cNvSpPr>
            <a:spLocks noGrp="1"/>
          </p:cNvSpPr>
          <p:nvPr>
            <p:ph type="title"/>
          </p:nvPr>
        </p:nvSpPr>
        <p:spPr/>
        <p:txBody>
          <a:bodyPr>
            <a:normAutofit/>
          </a:bodyPr>
          <a:lstStyle>
            <a:lvl1pPr>
              <a:defRPr sz="2800"/>
            </a:lvl1pPr>
          </a:lstStyle>
          <a:p>
            <a:r>
              <a:rPr lang="en-US" dirty="0" smtClean="0"/>
              <a:t>Click to edit Master title style</a:t>
            </a:r>
            <a:endParaRPr lang="en-CA" dirty="0"/>
          </a:p>
        </p:txBody>
      </p:sp>
      <p:sp>
        <p:nvSpPr>
          <p:cNvPr id="3" name="Content Placeholder 2"/>
          <p:cNvSpPr>
            <a:spLocks noGrp="1"/>
          </p:cNvSpPr>
          <p:nvPr>
            <p:ph idx="1"/>
          </p:nvPr>
        </p:nvSpPr>
        <p:spPr/>
        <p:txBody>
          <a:bodyPr>
            <a:normAutofit/>
          </a:bodyPr>
          <a:lstStyle>
            <a:lvl1pPr marL="342900" indent="-342900">
              <a:buFont typeface="Arial" panose="020B0604020202020204" pitchFamily="34" charset="0"/>
              <a:buChar char="•"/>
              <a:defRPr sz="2000"/>
            </a:lvl1pPr>
            <a:lvl2pPr>
              <a:defRPr sz="1800"/>
            </a:lvl2pPr>
            <a:lvl3pPr>
              <a:defRPr sz="1600"/>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pic>
        <p:nvPicPr>
          <p:cNvPr id="8" name="Picture 3"/>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9954" t="19122"/>
          <a:stretch/>
        </p:blipFill>
        <p:spPr bwMode="auto">
          <a:xfrm>
            <a:off x="47624" y="40480"/>
            <a:ext cx="1700161" cy="524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userDrawn="1"/>
        </p:nvPicPr>
        <p:blipFill>
          <a:blip r:embed="rId3" cstate="print">
            <a:duotone>
              <a:prstClr val="black"/>
              <a:schemeClr val="accent4">
                <a:tint val="45000"/>
                <a:satMod val="400000"/>
              </a:schemeClr>
            </a:duotone>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bwMode="auto">
          <a:xfrm>
            <a:off x="83651" y="6581450"/>
            <a:ext cx="636256" cy="205723"/>
          </a:xfrm>
          <a:prstGeom prst="rect">
            <a:avLst/>
          </a:prstGeom>
          <a:noFill/>
          <a:ln w="9525">
            <a:noFill/>
            <a:miter lim="800000"/>
            <a:headEnd/>
            <a:tailEnd/>
          </a:ln>
        </p:spPr>
      </p:pic>
      <p:pic>
        <p:nvPicPr>
          <p:cNvPr id="10" name="Picture 3" descr="C:\Users\dwharder\Desktop\ece.150.png"/>
          <p:cNvPicPr>
            <a:picLocks noChangeAspect="1" noChangeArrowheads="1"/>
          </p:cNvPicPr>
          <p:nvPr userDrawn="1"/>
        </p:nvPicPr>
        <p:blipFill>
          <a:blip r:embed="rId5" cstate="print">
            <a:lum bright="70000" contrast="-70000"/>
            <a:extLst>
              <a:ext uri="{28A0092B-C50C-407E-A947-70E740481C1C}">
                <a14:useLocalDpi xmlns:a14="http://schemas.microsoft.com/office/drawing/2010/main" val="0"/>
              </a:ext>
            </a:extLst>
          </a:blip>
          <a:srcRect/>
          <a:stretch>
            <a:fillRect/>
          </a:stretch>
        </p:blipFill>
        <p:spPr bwMode="auto">
          <a:xfrm>
            <a:off x="8244409" y="6515494"/>
            <a:ext cx="864095" cy="3180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17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CA" dirty="0" smtClean="0"/>
          </a:p>
        </p:txBody>
      </p:sp>
      <p:sp>
        <p:nvSpPr>
          <p:cNvPr id="317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smtClean="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Lst>
  <p:timing>
    <p:tnLst>
      <p:par>
        <p:cTn id="1" dur="indefinite" restart="never" nodeType="tmRoot"/>
      </p:par>
    </p:tnLst>
  </p:timing>
  <p:hf hdr="0" ftr="0" dt="0"/>
  <p:txStyles>
    <p:titleStyle>
      <a:lvl1pPr algn="ctr" rtl="0" eaLnBrk="0" fontAlgn="base" hangingPunct="0">
        <a:spcBef>
          <a:spcPct val="0"/>
        </a:spcBef>
        <a:spcAft>
          <a:spcPct val="0"/>
        </a:spcAft>
        <a:defRPr sz="2800" b="1" kern="1200">
          <a:solidFill>
            <a:schemeClr val="tx1"/>
          </a:solidFill>
          <a:latin typeface="Georgia" panose="02040502050405020303" pitchFamily="18" charset="0"/>
          <a:ea typeface="+mj-ea"/>
          <a:cs typeface="Arial" pitchFamily="34" charset="0"/>
        </a:defRPr>
      </a:lvl1pPr>
      <a:lvl2pPr algn="ctr" rtl="0" eaLnBrk="0" fontAlgn="base" hangingPunct="0">
        <a:spcBef>
          <a:spcPct val="0"/>
        </a:spcBef>
        <a:spcAft>
          <a:spcPct val="0"/>
        </a:spcAft>
        <a:defRPr sz="2800">
          <a:solidFill>
            <a:schemeClr val="tx1"/>
          </a:solidFill>
          <a:latin typeface="Arial" charset="0"/>
          <a:cs typeface="Arial" charset="0"/>
        </a:defRPr>
      </a:lvl2pPr>
      <a:lvl3pPr algn="ctr" rtl="0" eaLnBrk="0" fontAlgn="base" hangingPunct="0">
        <a:spcBef>
          <a:spcPct val="0"/>
        </a:spcBef>
        <a:spcAft>
          <a:spcPct val="0"/>
        </a:spcAft>
        <a:defRPr sz="2800">
          <a:solidFill>
            <a:schemeClr val="tx1"/>
          </a:solidFill>
          <a:latin typeface="Arial" charset="0"/>
          <a:cs typeface="Arial" charset="0"/>
        </a:defRPr>
      </a:lvl3pPr>
      <a:lvl4pPr algn="ctr" rtl="0" eaLnBrk="0" fontAlgn="base" hangingPunct="0">
        <a:spcBef>
          <a:spcPct val="0"/>
        </a:spcBef>
        <a:spcAft>
          <a:spcPct val="0"/>
        </a:spcAft>
        <a:defRPr sz="2800">
          <a:solidFill>
            <a:schemeClr val="tx1"/>
          </a:solidFill>
          <a:latin typeface="Arial" charset="0"/>
          <a:cs typeface="Arial" charset="0"/>
        </a:defRPr>
      </a:lvl4pPr>
      <a:lvl5pPr algn="ctr" rtl="0" eaLnBrk="0" fontAlgn="base" hangingPunct="0">
        <a:spcBef>
          <a:spcPct val="0"/>
        </a:spcBef>
        <a:spcAft>
          <a:spcPct val="0"/>
        </a:spcAft>
        <a:defRPr sz="28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0" indent="0" algn="just" rtl="0" eaLnBrk="0" fontAlgn="base" hangingPunct="0">
        <a:spcBef>
          <a:spcPct val="20000"/>
        </a:spcBef>
        <a:spcAft>
          <a:spcPct val="0"/>
        </a:spcAft>
        <a:buFont typeface="Arial" charset="0"/>
        <a:buNone/>
        <a:defRPr sz="2000" kern="1200">
          <a:solidFill>
            <a:schemeClr val="tx1"/>
          </a:solidFill>
          <a:latin typeface="Georgia" panose="02040502050405020303" pitchFamily="18" charset="0"/>
          <a:ea typeface="+mn-ea"/>
          <a:cs typeface="Arial" pitchFamily="34" charset="0"/>
        </a:defRPr>
      </a:lvl1pPr>
      <a:lvl2pPr marL="742950" indent="-285750" algn="just" rtl="0" eaLnBrk="0" fontAlgn="base" hangingPunct="0">
        <a:spcBef>
          <a:spcPct val="20000"/>
        </a:spcBef>
        <a:spcAft>
          <a:spcPct val="0"/>
        </a:spcAft>
        <a:buFont typeface="Arial" charset="0"/>
        <a:buChar char="–"/>
        <a:defRPr kern="1200">
          <a:solidFill>
            <a:schemeClr val="tx1"/>
          </a:solidFill>
          <a:latin typeface="Georgia" panose="02040502050405020303" pitchFamily="18" charset="0"/>
          <a:ea typeface="+mn-ea"/>
          <a:cs typeface="Arial" pitchFamily="34" charset="0"/>
        </a:defRPr>
      </a:lvl2pPr>
      <a:lvl3pPr marL="1143000" indent="-228600" algn="just" rtl="0" eaLnBrk="0" fontAlgn="base" hangingPunct="0">
        <a:spcBef>
          <a:spcPct val="20000"/>
        </a:spcBef>
        <a:spcAft>
          <a:spcPct val="0"/>
        </a:spcAft>
        <a:buFont typeface="Arial" charset="0"/>
        <a:buChar char="•"/>
        <a:defRPr sz="1600" kern="1200">
          <a:solidFill>
            <a:schemeClr val="tx1"/>
          </a:solidFill>
          <a:latin typeface="Georgia" panose="02040502050405020303" pitchFamily="18" charset="0"/>
          <a:ea typeface="+mn-ea"/>
          <a:cs typeface="Arial" pitchFamily="34" charset="0"/>
        </a:defRPr>
      </a:lvl3pPr>
      <a:lvl4pPr marL="1600200" indent="-228600" algn="just" rtl="0" eaLnBrk="0" fontAlgn="base" hangingPunct="0">
        <a:spcBef>
          <a:spcPct val="20000"/>
        </a:spcBef>
        <a:spcAft>
          <a:spcPct val="0"/>
        </a:spcAft>
        <a:buFont typeface="Arial" charset="0"/>
        <a:buChar char="–"/>
        <a:defRPr sz="1400" kern="1200">
          <a:solidFill>
            <a:schemeClr val="tx1"/>
          </a:solidFill>
          <a:latin typeface="Georgia" panose="02040502050405020303" pitchFamily="18" charset="0"/>
          <a:ea typeface="+mn-ea"/>
          <a:cs typeface="Arial" pitchFamily="34" charset="0"/>
        </a:defRPr>
      </a:lvl4pPr>
      <a:lvl5pPr marL="2057400" indent="-228600" algn="just" rtl="0" eaLnBrk="0" fontAlgn="base" hangingPunct="0">
        <a:spcBef>
          <a:spcPct val="20000"/>
        </a:spcBef>
        <a:spcAft>
          <a:spcPct val="0"/>
        </a:spcAft>
        <a:buFont typeface="Arial" charset="0"/>
        <a:buChar char="»"/>
        <a:defRPr sz="1400" kern="1200">
          <a:solidFill>
            <a:schemeClr val="tx1"/>
          </a:solidFill>
          <a:latin typeface="Georgia" panose="02040502050405020303" pitchFamily="18"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oleObject" Target="../embeddings/oleObject2.bin"/><Relationship Id="rId7"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5.wmf"/><Relationship Id="rId5" Type="http://schemas.openxmlformats.org/officeDocument/2006/relationships/oleObject" Target="../embeddings/oleObject3.bin"/><Relationship Id="rId4" Type="http://schemas.openxmlformats.org/officeDocument/2006/relationships/image" Target="../media/image14.wmf"/></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en.wikipedia.org/wiki/Pictionary"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3.png"/><Relationship Id="rId4" Type="http://schemas.openxmlformats.org/officeDocument/2006/relationships/image" Target="../media/image12.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Repetitious operations</a:t>
            </a:r>
            <a:endParaRPr lang="en-CA" dirty="0"/>
          </a:p>
        </p:txBody>
      </p:sp>
    </p:spTree>
    <p:extLst>
      <p:ext uri="{BB962C8B-B14F-4D97-AF65-F5344CB8AC3E}">
        <p14:creationId xmlns:p14="http://schemas.microsoft.com/office/powerpoint/2010/main" val="13239743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Repetitious operations</a:t>
            </a:r>
          </a:p>
        </p:txBody>
      </p:sp>
      <p:sp>
        <p:nvSpPr>
          <p:cNvPr id="4" name="Content Placeholder 3"/>
          <p:cNvSpPr>
            <a:spLocks noGrp="1"/>
          </p:cNvSpPr>
          <p:nvPr>
            <p:ph idx="1"/>
          </p:nvPr>
        </p:nvSpPr>
        <p:spPr/>
        <p:txBody>
          <a:bodyPr/>
          <a:lstStyle/>
          <a:p>
            <a:r>
              <a:rPr lang="en-CA" dirty="0" smtClean="0"/>
              <a:t>In mathematics, you learned a number of algorithms that depended on repetition:</a:t>
            </a:r>
          </a:p>
          <a:p>
            <a:pPr lvl="1"/>
            <a:r>
              <a:rPr lang="en-CA" dirty="0" smtClean="0"/>
              <a:t>To calculate </a:t>
            </a:r>
            <a:r>
              <a:rPr lang="en-CA" i="1" dirty="0" smtClean="0"/>
              <a:t>n</a:t>
            </a:r>
            <a:r>
              <a:rPr lang="en-CA" dirty="0" smtClean="0"/>
              <a:t>!</a:t>
            </a:r>
          </a:p>
          <a:p>
            <a:pPr lvl="2"/>
            <a:r>
              <a:rPr lang="en-CA" dirty="0" smtClean="0"/>
              <a:t>You multiplied together all of the integers </a:t>
            </a:r>
            <a:r>
              <a:rPr lang="en-CA" i="1" dirty="0" smtClean="0">
                <a:latin typeface="Times New Roman" panose="02020603050405020304" pitchFamily="18" charset="0"/>
                <a:cs typeface="Times New Roman" panose="02020603050405020304" pitchFamily="18" charset="0"/>
              </a:rPr>
              <a:t>k</a:t>
            </a:r>
            <a:r>
              <a:rPr lang="en-CA" dirty="0" smtClean="0">
                <a:latin typeface="Times New Roman" panose="02020603050405020304" pitchFamily="18" charset="0"/>
                <a:cs typeface="Times New Roman" panose="02020603050405020304" pitchFamily="18" charset="0"/>
              </a:rPr>
              <a:t> = 2, …, </a:t>
            </a:r>
            <a:r>
              <a:rPr lang="en-CA" i="1" dirty="0" smtClean="0">
                <a:latin typeface="Times New Roman" panose="02020603050405020304" pitchFamily="18" charset="0"/>
                <a:cs typeface="Times New Roman" panose="02020603050405020304" pitchFamily="18" charset="0"/>
              </a:rPr>
              <a:t>n</a:t>
            </a:r>
            <a:endParaRPr lang="en-CA" dirty="0" smtClean="0">
              <a:latin typeface="Times New Roman" panose="02020603050405020304" pitchFamily="18" charset="0"/>
              <a:cs typeface="Times New Roman" panose="02020603050405020304" pitchFamily="18" charset="0"/>
            </a:endParaRPr>
          </a:p>
          <a:p>
            <a:pPr marL="914400" lvl="2" indent="0">
              <a:buNone/>
            </a:pPr>
            <a:endParaRPr lang="en-CA" dirty="0"/>
          </a:p>
          <a:p>
            <a:pPr lvl="1"/>
            <a:r>
              <a:rPr lang="en-CA" dirty="0" smtClean="0"/>
              <a:t>To  calculate          , you  find                     which  requires  three  factorial</a:t>
            </a:r>
            <a:br>
              <a:rPr lang="en-CA" dirty="0" smtClean="0"/>
            </a:br>
            <a:r>
              <a:rPr lang="en-CA" dirty="0" smtClean="0"/>
              <a:t> </a:t>
            </a:r>
            <a:br>
              <a:rPr lang="en-CA" dirty="0" smtClean="0"/>
            </a:br>
            <a:r>
              <a:rPr lang="en-CA" dirty="0" smtClean="0"/>
              <a:t>calculations followed by one long division</a:t>
            </a:r>
          </a:p>
          <a:p>
            <a:pPr lvl="2"/>
            <a:r>
              <a:rPr lang="en-CA" dirty="0" smtClean="0"/>
              <a:t>You can reduce your work by calculating                                                  and then dividing by </a:t>
            </a:r>
            <a:r>
              <a:rPr lang="en-CA" i="1" dirty="0" smtClean="0">
                <a:latin typeface="Times New Roman" panose="02020603050405020304" pitchFamily="18" charset="0"/>
                <a:cs typeface="Times New Roman" panose="02020603050405020304" pitchFamily="18" charset="0"/>
              </a:rPr>
              <a:t>k</a:t>
            </a:r>
            <a:r>
              <a:rPr lang="en-CA" dirty="0" smtClean="0">
                <a:latin typeface="Times New Roman" panose="02020603050405020304" pitchFamily="18" charset="0"/>
                <a:cs typeface="Times New Roman" panose="02020603050405020304" pitchFamily="18" charset="0"/>
              </a:rPr>
              <a:t>!</a:t>
            </a:r>
          </a:p>
          <a:p>
            <a:pPr marL="457200" lvl="1" indent="0">
              <a:buNone/>
            </a:pPr>
            <a:endParaRPr lang="en-CA" dirty="0"/>
          </a:p>
        </p:txBody>
      </p:sp>
      <p:graphicFrame>
        <p:nvGraphicFramePr>
          <p:cNvPr id="3" name="Object 2"/>
          <p:cNvGraphicFramePr>
            <a:graphicFrameLocks noChangeAspect="1"/>
          </p:cNvGraphicFramePr>
          <p:nvPr>
            <p:extLst>
              <p:ext uri="{D42A27DB-BD31-4B8C-83A1-F6EECF244321}">
                <p14:modId xmlns:p14="http://schemas.microsoft.com/office/powerpoint/2010/main" val="872592692"/>
              </p:ext>
            </p:extLst>
          </p:nvPr>
        </p:nvGraphicFramePr>
        <p:xfrm>
          <a:off x="2743224" y="3068960"/>
          <a:ext cx="388616" cy="634059"/>
        </p:xfrm>
        <a:graphic>
          <a:graphicData uri="http://schemas.openxmlformats.org/presentationml/2006/ole">
            <mc:AlternateContent xmlns:mc="http://schemas.openxmlformats.org/markup-compatibility/2006">
              <mc:Choice xmlns:v="urn:schemas-microsoft-com:vml" Requires="v">
                <p:oleObj spid="_x0000_s5175" name="Equation" r:id="rId3" imgW="241200" imgH="393480" progId="Equation.DSMT4">
                  <p:embed/>
                </p:oleObj>
              </mc:Choice>
              <mc:Fallback>
                <p:oleObj name="Equation" r:id="rId3" imgW="241200" imgH="393480" progId="Equation.DSMT4">
                  <p:embed/>
                  <p:pic>
                    <p:nvPicPr>
                      <p:cNvPr id="0" name=""/>
                      <p:cNvPicPr/>
                      <p:nvPr/>
                    </p:nvPicPr>
                    <p:blipFill>
                      <a:blip r:embed="rId4"/>
                      <a:stretch>
                        <a:fillRect/>
                      </a:stretch>
                    </p:blipFill>
                    <p:spPr>
                      <a:xfrm>
                        <a:off x="2743224" y="3068960"/>
                        <a:ext cx="388616" cy="634059"/>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969572683"/>
              </p:ext>
            </p:extLst>
          </p:nvPr>
        </p:nvGraphicFramePr>
        <p:xfrm>
          <a:off x="4283968" y="2996952"/>
          <a:ext cx="901700" cy="633413"/>
        </p:xfrm>
        <a:graphic>
          <a:graphicData uri="http://schemas.openxmlformats.org/presentationml/2006/ole">
            <mc:AlternateContent xmlns:mc="http://schemas.openxmlformats.org/markup-compatibility/2006">
              <mc:Choice xmlns:v="urn:schemas-microsoft-com:vml" Requires="v">
                <p:oleObj spid="_x0000_s5176" name="Equation" r:id="rId5" imgW="558720" imgH="393480" progId="Equation.DSMT4">
                  <p:embed/>
                </p:oleObj>
              </mc:Choice>
              <mc:Fallback>
                <p:oleObj name="Equation" r:id="rId5" imgW="558720" imgH="393480" progId="Equation.DSMT4">
                  <p:embed/>
                  <p:pic>
                    <p:nvPicPr>
                      <p:cNvPr id="0" name=""/>
                      <p:cNvPicPr/>
                      <p:nvPr/>
                    </p:nvPicPr>
                    <p:blipFill>
                      <a:blip r:embed="rId6"/>
                      <a:stretch>
                        <a:fillRect/>
                      </a:stretch>
                    </p:blipFill>
                    <p:spPr>
                      <a:xfrm>
                        <a:off x="4283968" y="2996952"/>
                        <a:ext cx="901700" cy="633413"/>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713983687"/>
              </p:ext>
            </p:extLst>
          </p:nvPr>
        </p:nvGraphicFramePr>
        <p:xfrm>
          <a:off x="5424189" y="4078804"/>
          <a:ext cx="2316163" cy="347663"/>
        </p:xfrm>
        <a:graphic>
          <a:graphicData uri="http://schemas.openxmlformats.org/presentationml/2006/ole">
            <mc:AlternateContent xmlns:mc="http://schemas.openxmlformats.org/markup-compatibility/2006">
              <mc:Choice xmlns:v="urn:schemas-microsoft-com:vml" Requires="v">
                <p:oleObj spid="_x0000_s5177" name="Equation" r:id="rId7" imgW="1434960" imgH="215640" progId="Equation.DSMT4">
                  <p:embed/>
                </p:oleObj>
              </mc:Choice>
              <mc:Fallback>
                <p:oleObj name="Equation" r:id="rId7" imgW="1434960" imgH="215640" progId="Equation.DSMT4">
                  <p:embed/>
                  <p:pic>
                    <p:nvPicPr>
                      <p:cNvPr id="0" name="Object 6"/>
                      <p:cNvPicPr>
                        <a:picLocks noChangeAspect="1" noChangeArrowheads="1"/>
                      </p:cNvPicPr>
                      <p:nvPr/>
                    </p:nvPicPr>
                    <p:blipFill>
                      <a:blip r:embed="rId8"/>
                      <a:srcRect/>
                      <a:stretch>
                        <a:fillRect/>
                      </a:stretch>
                    </p:blipFill>
                    <p:spPr bwMode="auto">
                      <a:xfrm>
                        <a:off x="5424189" y="4078804"/>
                        <a:ext cx="2316163"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1259425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Repetitious operations</a:t>
            </a:r>
          </a:p>
        </p:txBody>
      </p:sp>
      <p:sp>
        <p:nvSpPr>
          <p:cNvPr id="4" name="Content Placeholder 3"/>
          <p:cNvSpPr>
            <a:spLocks noGrp="1"/>
          </p:cNvSpPr>
          <p:nvPr>
            <p:ph idx="1"/>
          </p:nvPr>
        </p:nvSpPr>
        <p:spPr/>
        <p:txBody>
          <a:bodyPr/>
          <a:lstStyle/>
          <a:p>
            <a:r>
              <a:rPr lang="en-CA" dirty="0" smtClean="0"/>
              <a:t>Each of these repetitious operations requires an exact number of steps to be performed</a:t>
            </a:r>
          </a:p>
          <a:p>
            <a:pPr lvl="1"/>
            <a:r>
              <a:rPr lang="en-CA" dirty="0" smtClean="0"/>
              <a:t>In some cases, you don’t know </a:t>
            </a:r>
            <a:r>
              <a:rPr lang="en-CA" i="1" dirty="0" smtClean="0"/>
              <a:t>a priori</a:t>
            </a:r>
            <a:r>
              <a:rPr lang="en-CA" dirty="0" smtClean="0"/>
              <a:t> when to stop</a:t>
            </a:r>
          </a:p>
          <a:p>
            <a:pPr lvl="1"/>
            <a:r>
              <a:rPr lang="en-CA" dirty="0" smtClean="0"/>
              <a:t>Consider finding the greatest common divisor (</a:t>
            </a:r>
            <a:r>
              <a:rPr lang="en-CA" cap="small" dirty="0" smtClean="0"/>
              <a:t>gcd</a:t>
            </a:r>
            <a:r>
              <a:rPr lang="en-CA" dirty="0" smtClean="0"/>
              <a:t>) of  </a:t>
            </a:r>
            <a:r>
              <a:rPr lang="en-CA" dirty="0" smtClean="0">
                <a:latin typeface="Times New Roman" panose="02020603050405020304" pitchFamily="18" charset="0"/>
                <a:cs typeface="Times New Roman" panose="02020603050405020304" pitchFamily="18" charset="0"/>
              </a:rPr>
              <a:t>3094</a:t>
            </a:r>
            <a:r>
              <a:rPr lang="en-CA" dirty="0" smtClean="0"/>
              <a:t> and </a:t>
            </a:r>
            <a:r>
              <a:rPr lang="en-CA" dirty="0" smtClean="0">
                <a:latin typeface="Times New Roman" panose="02020603050405020304" pitchFamily="18" charset="0"/>
                <a:cs typeface="Times New Roman" panose="02020603050405020304" pitchFamily="18" charset="0"/>
              </a:rPr>
              <a:t>19635</a:t>
            </a:r>
            <a:r>
              <a:rPr lang="en-CA" dirty="0" smtClean="0"/>
              <a:t>:</a:t>
            </a:r>
          </a:p>
          <a:p>
            <a:pPr marL="914400" lvl="2" indent="0">
              <a:buNone/>
            </a:pPr>
            <a:r>
              <a:rPr lang="en-CA" sz="1800" dirty="0" smtClean="0">
                <a:latin typeface="Times New Roman" panose="02020603050405020304" pitchFamily="18" charset="0"/>
                <a:cs typeface="Times New Roman" panose="02020603050405020304" pitchFamily="18" charset="0"/>
              </a:rPr>
              <a:t>19635 – </a:t>
            </a:r>
            <a:r>
              <a:rPr lang="en-CA" sz="1800" dirty="0">
                <a:latin typeface="Times New Roman" panose="02020603050405020304" pitchFamily="18" charset="0"/>
                <a:cs typeface="Times New Roman" panose="02020603050405020304" pitchFamily="18" charset="0"/>
              </a:rPr>
              <a:t>6 × </a:t>
            </a:r>
            <a:r>
              <a:rPr lang="en-CA" sz="1800" dirty="0" smtClean="0">
                <a:latin typeface="Times New Roman" panose="02020603050405020304" pitchFamily="18" charset="0"/>
                <a:cs typeface="Times New Roman" panose="02020603050405020304" pitchFamily="18" charset="0"/>
              </a:rPr>
              <a:t>3094 = 1071</a:t>
            </a:r>
          </a:p>
          <a:p>
            <a:pPr marL="914400" lvl="2" indent="0">
              <a:buNone/>
            </a:pPr>
            <a:r>
              <a:rPr lang="en-CA" sz="1800" dirty="0" smtClean="0">
                <a:latin typeface="Times New Roman" panose="02020603050405020304" pitchFamily="18" charset="0"/>
                <a:cs typeface="Times New Roman" panose="02020603050405020304" pitchFamily="18" charset="0"/>
              </a:rPr>
              <a:t>  3095 – </a:t>
            </a:r>
            <a:r>
              <a:rPr lang="en-CA" sz="1800" dirty="0">
                <a:latin typeface="Times New Roman" panose="02020603050405020304" pitchFamily="18" charset="0"/>
                <a:cs typeface="Times New Roman" panose="02020603050405020304" pitchFamily="18" charset="0"/>
              </a:rPr>
              <a:t>2 × </a:t>
            </a:r>
            <a:r>
              <a:rPr lang="en-CA" sz="1800" dirty="0" smtClean="0">
                <a:latin typeface="Times New Roman" panose="02020603050405020304" pitchFamily="18" charset="0"/>
                <a:cs typeface="Times New Roman" panose="02020603050405020304" pitchFamily="18" charset="0"/>
              </a:rPr>
              <a:t>1071 =   952</a:t>
            </a:r>
          </a:p>
          <a:p>
            <a:pPr marL="914400" lvl="2" indent="0">
              <a:buNone/>
            </a:pPr>
            <a:r>
              <a:rPr lang="en-CA" sz="1800" dirty="0" smtClean="0">
                <a:latin typeface="Times New Roman" panose="02020603050405020304" pitchFamily="18" charset="0"/>
                <a:cs typeface="Times New Roman" panose="02020603050405020304" pitchFamily="18" charset="0"/>
              </a:rPr>
              <a:t>  1071 – </a:t>
            </a:r>
            <a:r>
              <a:rPr lang="en-CA" sz="1800" dirty="0">
                <a:latin typeface="Times New Roman" panose="02020603050405020304" pitchFamily="18" charset="0"/>
                <a:cs typeface="Times New Roman" panose="02020603050405020304" pitchFamily="18" charset="0"/>
              </a:rPr>
              <a:t>1 × </a:t>
            </a:r>
            <a:r>
              <a:rPr lang="en-CA" sz="1800" dirty="0" smtClean="0">
                <a:latin typeface="Times New Roman" panose="02020603050405020304" pitchFamily="18" charset="0"/>
                <a:cs typeface="Times New Roman" panose="02020603050405020304" pitchFamily="18" charset="0"/>
              </a:rPr>
              <a:t>  952 =   119</a:t>
            </a:r>
          </a:p>
          <a:p>
            <a:pPr marL="914400" lvl="2" indent="0">
              <a:buNone/>
            </a:pPr>
            <a:r>
              <a:rPr lang="en-CA" sz="1800" dirty="0" smtClean="0">
                <a:latin typeface="Times New Roman" panose="02020603050405020304" pitchFamily="18" charset="0"/>
                <a:cs typeface="Times New Roman" panose="02020603050405020304" pitchFamily="18" charset="0"/>
              </a:rPr>
              <a:t>    952 – </a:t>
            </a:r>
            <a:r>
              <a:rPr lang="en-CA" sz="1800" dirty="0">
                <a:latin typeface="Times New Roman" panose="02020603050405020304" pitchFamily="18" charset="0"/>
                <a:cs typeface="Times New Roman" panose="02020603050405020304" pitchFamily="18" charset="0"/>
              </a:rPr>
              <a:t>8 × </a:t>
            </a:r>
            <a:r>
              <a:rPr lang="en-CA" sz="1800" dirty="0" smtClean="0">
                <a:latin typeface="Times New Roman" panose="02020603050405020304" pitchFamily="18" charset="0"/>
                <a:cs typeface="Times New Roman" panose="02020603050405020304" pitchFamily="18" charset="0"/>
              </a:rPr>
              <a:t>  119 =       0</a:t>
            </a:r>
          </a:p>
          <a:p>
            <a:pPr lvl="1"/>
            <a:endParaRPr lang="en-CA" dirty="0" smtClean="0"/>
          </a:p>
          <a:p>
            <a:pPr lvl="1"/>
            <a:r>
              <a:rPr lang="en-CA" dirty="0" smtClean="0"/>
              <a:t>The </a:t>
            </a:r>
            <a:r>
              <a:rPr lang="en-CA" cap="small" dirty="0"/>
              <a:t>gcd</a:t>
            </a:r>
            <a:r>
              <a:rPr lang="en-CA" dirty="0" smtClean="0"/>
              <a:t>  is therefore </a:t>
            </a:r>
            <a:r>
              <a:rPr lang="en-CA" dirty="0" smtClean="0">
                <a:latin typeface="Times New Roman" panose="02020603050405020304" pitchFamily="18" charset="0"/>
                <a:cs typeface="Times New Roman" panose="02020603050405020304" pitchFamily="18" charset="0"/>
              </a:rPr>
              <a:t>119</a:t>
            </a:r>
          </a:p>
          <a:p>
            <a:pPr lvl="1"/>
            <a:endParaRPr lang="en-CA" dirty="0" smtClean="0"/>
          </a:p>
        </p:txBody>
      </p:sp>
      <p:pic>
        <p:nvPicPr>
          <p:cNvPr id="7170" name="Picture 2" descr="C:\Users\dwharder\Desktop\gc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2994349"/>
            <a:ext cx="3417808" cy="3458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04343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CA" dirty="0" smtClean="0"/>
              <a:t>In programming languages, it is also necessary to repetitively perform a sequence of actions</a:t>
            </a:r>
          </a:p>
          <a:p>
            <a:pPr lvl="1"/>
            <a:r>
              <a:rPr lang="en-CA" dirty="0" smtClean="0"/>
              <a:t>In Pictionary, the choice of action was someone fuzzy</a:t>
            </a:r>
          </a:p>
          <a:p>
            <a:pPr lvl="1"/>
            <a:r>
              <a:rPr lang="en-CA" dirty="0" smtClean="0"/>
              <a:t>In mathematics, in each case the repetitive operation is well defined</a:t>
            </a:r>
          </a:p>
          <a:p>
            <a:pPr lvl="1"/>
            <a:r>
              <a:rPr lang="en-CA" dirty="0" smtClean="0"/>
              <a:t>In some cases, we know how often we will have to repeat an operation, in others, we may not know until we get a solution</a:t>
            </a:r>
          </a:p>
          <a:p>
            <a:pPr lvl="2"/>
            <a:r>
              <a:rPr lang="en-CA" dirty="0" smtClean="0"/>
              <a:t>That is, if a solution even exists</a:t>
            </a:r>
          </a:p>
          <a:p>
            <a:pPr lvl="2"/>
            <a:endParaRPr lang="en-CA" dirty="0"/>
          </a:p>
          <a:p>
            <a:r>
              <a:rPr lang="en-CA" dirty="0" smtClean="0"/>
              <a:t>Like decision making, in programming languages we will have to reduce the decision as to how often to repeat down to a simple yes-no question</a:t>
            </a:r>
          </a:p>
        </p:txBody>
      </p:sp>
      <p:sp>
        <p:nvSpPr>
          <p:cNvPr id="2" name="Title 1"/>
          <p:cNvSpPr>
            <a:spLocks noGrp="1"/>
          </p:cNvSpPr>
          <p:nvPr>
            <p:ph type="title"/>
          </p:nvPr>
        </p:nvSpPr>
        <p:spPr/>
        <p:txBody>
          <a:bodyPr/>
          <a:lstStyle/>
          <a:p>
            <a:r>
              <a:rPr lang="en-CA" dirty="0" smtClean="0"/>
              <a:t>Repetitious operations</a:t>
            </a:r>
            <a:endParaRPr lang="en-CA" dirty="0"/>
          </a:p>
        </p:txBody>
      </p:sp>
    </p:spTree>
    <p:extLst>
      <p:ext uri="{BB962C8B-B14F-4D97-AF65-F5344CB8AC3E}">
        <p14:creationId xmlns:p14="http://schemas.microsoft.com/office/powerpoint/2010/main" val="5622448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Summary</a:t>
            </a:r>
            <a:endParaRPr lang="en-CA" dirty="0"/>
          </a:p>
        </p:txBody>
      </p:sp>
      <p:sp>
        <p:nvSpPr>
          <p:cNvPr id="3" name="Content Placeholder 2"/>
          <p:cNvSpPr>
            <a:spLocks noGrp="1"/>
          </p:cNvSpPr>
          <p:nvPr>
            <p:ph idx="1"/>
          </p:nvPr>
        </p:nvSpPr>
        <p:spPr/>
        <p:txBody>
          <a:bodyPr/>
          <a:lstStyle/>
          <a:p>
            <a:r>
              <a:rPr lang="en-CA" dirty="0"/>
              <a:t>In this presentation, </a:t>
            </a:r>
            <a:r>
              <a:rPr lang="en-CA" dirty="0" smtClean="0"/>
              <a:t>you now</a:t>
            </a:r>
            <a:endParaRPr lang="en-CA" dirty="0"/>
          </a:p>
          <a:p>
            <a:pPr lvl="1"/>
            <a:r>
              <a:rPr lang="en-CA" dirty="0" smtClean="0"/>
              <a:t>Are familiar with repetitious operations</a:t>
            </a:r>
          </a:p>
          <a:p>
            <a:pPr lvl="1"/>
            <a:r>
              <a:rPr lang="en-CA" dirty="0" smtClean="0"/>
              <a:t>Have re-familiarized yourself with such operations in secondary school</a:t>
            </a:r>
          </a:p>
          <a:p>
            <a:pPr lvl="1"/>
            <a:r>
              <a:rPr lang="en-CA" dirty="0" smtClean="0"/>
              <a:t>Know the flow chart for such operations</a:t>
            </a:r>
          </a:p>
          <a:p>
            <a:pPr lvl="1"/>
            <a:r>
              <a:rPr lang="en-CA" dirty="0" smtClean="0"/>
              <a:t>Understand that the conditions for looping must be Boolean-valued</a:t>
            </a:r>
          </a:p>
          <a:p>
            <a:pPr lvl="2"/>
            <a:r>
              <a:rPr lang="en-CA" dirty="0" smtClean="0"/>
              <a:t>Either true or false</a:t>
            </a:r>
          </a:p>
          <a:p>
            <a:pPr lvl="1"/>
            <a:endParaRPr lang="en-CA" dirty="0" smtClean="0"/>
          </a:p>
          <a:p>
            <a:pPr lvl="1"/>
            <a:endParaRPr lang="en-CA" dirty="0" smtClean="0"/>
          </a:p>
        </p:txBody>
      </p:sp>
    </p:spTree>
    <p:extLst>
      <p:ext uri="{BB962C8B-B14F-4D97-AF65-F5344CB8AC3E}">
        <p14:creationId xmlns:p14="http://schemas.microsoft.com/office/powerpoint/2010/main" val="34465433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References</a:t>
            </a:r>
            <a:endParaRPr lang="en-CA" dirty="0"/>
          </a:p>
        </p:txBody>
      </p:sp>
      <p:sp>
        <p:nvSpPr>
          <p:cNvPr id="3" name="Content Placeholder 2"/>
          <p:cNvSpPr>
            <a:spLocks noGrp="1"/>
          </p:cNvSpPr>
          <p:nvPr>
            <p:ph idx="1"/>
          </p:nvPr>
        </p:nvSpPr>
        <p:spPr/>
        <p:txBody>
          <a:bodyPr>
            <a:normAutofit/>
          </a:bodyPr>
          <a:lstStyle/>
          <a:p>
            <a:pPr marL="0" indent="0">
              <a:buNone/>
            </a:pPr>
            <a:r>
              <a:rPr lang="en-CA" sz="1800" dirty="0"/>
              <a:t>[1]	</a:t>
            </a:r>
            <a:r>
              <a:rPr lang="en-CA" sz="1800" dirty="0" smtClean="0"/>
              <a:t>Wikipedia</a:t>
            </a:r>
          </a:p>
          <a:p>
            <a:pPr marL="0" indent="0">
              <a:buNone/>
            </a:pPr>
            <a:r>
              <a:rPr lang="en-CA" sz="1800"/>
              <a:t>	</a:t>
            </a:r>
            <a:r>
              <a:rPr lang="en-CA" sz="1800">
                <a:hlinkClick r:id="rId2"/>
              </a:rPr>
              <a:t>https://</a:t>
            </a:r>
            <a:r>
              <a:rPr lang="en-CA" sz="1800" smtClean="0">
                <a:hlinkClick r:id="rId2"/>
              </a:rPr>
              <a:t>en.wikipedia.org/wiki/Pictionary</a:t>
            </a:r>
            <a:r>
              <a:rPr lang="en-CA" sz="1800" smtClean="0"/>
              <a:t> </a:t>
            </a:r>
            <a:endParaRPr lang="en-CA" sz="1800" dirty="0"/>
          </a:p>
        </p:txBody>
      </p:sp>
    </p:spTree>
    <p:extLst>
      <p:ext uri="{BB962C8B-B14F-4D97-AF65-F5344CB8AC3E}">
        <p14:creationId xmlns:p14="http://schemas.microsoft.com/office/powerpoint/2010/main" val="16154384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Acknowledgments</a:t>
            </a:r>
            <a:endParaRPr lang="en-CA" dirty="0"/>
          </a:p>
        </p:txBody>
      </p:sp>
      <p:sp>
        <p:nvSpPr>
          <p:cNvPr id="3" name="Content Placeholder 2"/>
          <p:cNvSpPr>
            <a:spLocks noGrp="1"/>
          </p:cNvSpPr>
          <p:nvPr>
            <p:ph idx="1"/>
          </p:nvPr>
        </p:nvSpPr>
        <p:spPr/>
        <p:txBody>
          <a:bodyPr>
            <a:normAutofit/>
          </a:bodyPr>
          <a:lstStyle/>
          <a:p>
            <a:pPr marL="0" indent="0">
              <a:buNone/>
            </a:pPr>
            <a:r>
              <a:rPr lang="en-CA" sz="1800" dirty="0" smtClean="0"/>
              <a:t>Proof read by </a:t>
            </a:r>
            <a:r>
              <a:rPr lang="en-CA" sz="1800" dirty="0" smtClean="0"/>
              <a:t>Charlie Liu.</a:t>
            </a:r>
            <a:endParaRPr lang="en-CA" sz="1800" dirty="0" smtClean="0"/>
          </a:p>
        </p:txBody>
      </p:sp>
    </p:spTree>
    <p:extLst>
      <p:ext uri="{BB962C8B-B14F-4D97-AF65-F5344CB8AC3E}">
        <p14:creationId xmlns:p14="http://schemas.microsoft.com/office/powerpoint/2010/main" val="10345370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Colophon </a:t>
            </a:r>
          </a:p>
        </p:txBody>
      </p:sp>
      <p:sp>
        <p:nvSpPr>
          <p:cNvPr id="3" name="Content Placeholder 2"/>
          <p:cNvSpPr>
            <a:spLocks noGrp="1"/>
          </p:cNvSpPr>
          <p:nvPr>
            <p:ph idx="1"/>
          </p:nvPr>
        </p:nvSpPr>
        <p:spPr/>
        <p:txBody>
          <a:bodyPr/>
          <a:lstStyle/>
          <a:p>
            <a:pPr marL="0" indent="0">
              <a:buNone/>
            </a:pPr>
            <a:r>
              <a:rPr lang="en-CA" dirty="0" smtClean="0"/>
              <a:t>These slides were prepared using the Georgia typeface. Mathematical equations use </a:t>
            </a:r>
            <a:r>
              <a:rPr lang="en-CA" dirty="0" smtClean="0">
                <a:latin typeface="Times New Roman" panose="02020603050405020304" pitchFamily="18" charset="0"/>
                <a:cs typeface="Times New Roman" panose="02020603050405020304" pitchFamily="18" charset="0"/>
              </a:rPr>
              <a:t>Times New Roman</a:t>
            </a:r>
            <a:r>
              <a:rPr lang="en-CA" dirty="0" smtClean="0"/>
              <a:t>, and source code is presented using </a:t>
            </a:r>
            <a:r>
              <a:rPr lang="en-CA" dirty="0" smtClean="0">
                <a:latin typeface="Consolas" panose="020B0609020204030204" pitchFamily="49" charset="0"/>
                <a:cs typeface="Consolas" panose="020B0609020204030204" pitchFamily="49" charset="0"/>
              </a:rPr>
              <a:t>Consolas</a:t>
            </a:r>
            <a:r>
              <a:rPr lang="en-CA" dirty="0" smtClean="0"/>
              <a:t>.</a:t>
            </a:r>
          </a:p>
          <a:p>
            <a:pPr marL="0" indent="0">
              <a:buNone/>
            </a:pPr>
            <a:endParaRPr lang="en-CA" dirty="0" smtClean="0"/>
          </a:p>
          <a:p>
            <a:pPr marL="0" indent="0">
              <a:buNone/>
            </a:pPr>
            <a:r>
              <a:rPr lang="en-CA" dirty="0" smtClean="0"/>
              <a:t>The </a:t>
            </a:r>
            <a:r>
              <a:rPr lang="en-CA" dirty="0"/>
              <a:t>photographs of lilacs in bloom appearing on the title slide and accenting the top of each other slide were taken at the Royal Botanical Gardens on May 27, 2018 by Douglas Wilhelm Harder. Please see</a:t>
            </a:r>
          </a:p>
          <a:p>
            <a:pPr marL="0" indent="0" algn="ctr">
              <a:buNone/>
            </a:pPr>
            <a:r>
              <a:rPr lang="en-CA" dirty="0"/>
              <a:t>https://www.rbg.ca/</a:t>
            </a:r>
          </a:p>
          <a:p>
            <a:pPr marL="0" indent="0">
              <a:buNone/>
            </a:pPr>
            <a:r>
              <a:rPr lang="en-CA" dirty="0" smtClean="0"/>
              <a:t>for </a:t>
            </a:r>
            <a:r>
              <a:rPr lang="en-CA" dirty="0"/>
              <a:t>more information.</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5896" y="4532755"/>
            <a:ext cx="3240360" cy="216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12785" y="4221088"/>
            <a:ext cx="1535679" cy="2300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8658" y="4703278"/>
            <a:ext cx="2867198" cy="1822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97540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Disclaimer</a:t>
            </a:r>
          </a:p>
        </p:txBody>
      </p:sp>
      <p:sp>
        <p:nvSpPr>
          <p:cNvPr id="3" name="Content Placeholder 2"/>
          <p:cNvSpPr>
            <a:spLocks noGrp="1"/>
          </p:cNvSpPr>
          <p:nvPr>
            <p:ph idx="1"/>
          </p:nvPr>
        </p:nvSpPr>
        <p:spPr/>
        <p:txBody>
          <a:bodyPr/>
          <a:lstStyle/>
          <a:p>
            <a:pPr marL="0" indent="0">
              <a:buNone/>
            </a:pPr>
            <a:r>
              <a:rPr lang="en-CA" dirty="0"/>
              <a:t>These slides are provided for the </a:t>
            </a:r>
            <a:r>
              <a:rPr lang="en-CA" cap="small" dirty="0" smtClean="0"/>
              <a:t>ece</a:t>
            </a:r>
            <a:r>
              <a:rPr lang="en-CA" dirty="0" smtClean="0"/>
              <a:t> </a:t>
            </a:r>
            <a:r>
              <a:rPr lang="en-CA" dirty="0"/>
              <a:t>150 </a:t>
            </a:r>
            <a:r>
              <a:rPr lang="en-CA" i="1" dirty="0"/>
              <a:t>Fundamentals of Programming</a:t>
            </a:r>
            <a:r>
              <a:rPr lang="en-CA" dirty="0"/>
              <a:t> </a:t>
            </a:r>
            <a:r>
              <a:rPr lang="en-CA" dirty="0" smtClean="0"/>
              <a:t>course taught at the University of Waterloo. </a:t>
            </a:r>
            <a:r>
              <a:rPr lang="en-CA" dirty="0"/>
              <a:t>The material in it reflects the authors’ best judgment in light of the information available to them at the time of preparation. Any reliance on these course slides by any party for any other purpose are the responsibility of such parties. The authors accept no responsibility for damages, if any, suffered by any party as a result of decisions made or actions based on these course slides for any other purpose than that for which it was intended.</a:t>
            </a:r>
          </a:p>
          <a:p>
            <a:pPr marL="0" indent="0">
              <a:buNone/>
            </a:pPr>
            <a:endParaRPr lang="en-CA" dirty="0"/>
          </a:p>
        </p:txBody>
      </p:sp>
    </p:spTree>
    <p:extLst>
      <p:ext uri="{BB962C8B-B14F-4D97-AF65-F5344CB8AC3E}">
        <p14:creationId xmlns:p14="http://schemas.microsoft.com/office/powerpoint/2010/main" val="8449834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Outline</a:t>
            </a:r>
            <a:endParaRPr lang="en-CA" dirty="0"/>
          </a:p>
        </p:txBody>
      </p:sp>
      <p:sp>
        <p:nvSpPr>
          <p:cNvPr id="3" name="Content Placeholder 2"/>
          <p:cNvSpPr>
            <a:spLocks noGrp="1"/>
          </p:cNvSpPr>
          <p:nvPr>
            <p:ph idx="1"/>
          </p:nvPr>
        </p:nvSpPr>
        <p:spPr/>
        <p:txBody>
          <a:bodyPr/>
          <a:lstStyle/>
          <a:p>
            <a:r>
              <a:rPr lang="en-CA" dirty="0" smtClean="0"/>
              <a:t>In this presentation, we will:</a:t>
            </a:r>
          </a:p>
          <a:p>
            <a:pPr lvl="1"/>
            <a:r>
              <a:rPr lang="en-CA" dirty="0" smtClean="0"/>
              <a:t>Review conditional statements</a:t>
            </a:r>
          </a:p>
          <a:p>
            <a:pPr lvl="1"/>
            <a:r>
              <a:rPr lang="en-CA" dirty="0" smtClean="0"/>
              <a:t>Introduce repetitious operations</a:t>
            </a:r>
          </a:p>
          <a:p>
            <a:pPr lvl="2"/>
            <a:r>
              <a:rPr lang="en-CA" dirty="0" smtClean="0"/>
              <a:t>Review the game of </a:t>
            </a:r>
            <a:r>
              <a:rPr lang="en-CA" dirty="0" err="1" smtClean="0"/>
              <a:t>Pictionary</a:t>
            </a:r>
            <a:r>
              <a:rPr lang="en-CA" baseline="30000" dirty="0" err="1" smtClean="0"/>
              <a:t>TM</a:t>
            </a:r>
            <a:endParaRPr lang="en-CA" dirty="0" smtClean="0"/>
          </a:p>
          <a:p>
            <a:pPr lvl="1"/>
            <a:r>
              <a:rPr lang="en-CA" dirty="0" smtClean="0"/>
              <a:t>Describe how these solve specific real-wold problems</a:t>
            </a:r>
          </a:p>
          <a:p>
            <a:pPr lvl="1"/>
            <a:r>
              <a:rPr lang="en-CA" dirty="0" smtClean="0"/>
              <a:t>Understand the need for true/false conditions to continue looping</a:t>
            </a:r>
          </a:p>
          <a:p>
            <a:pPr lvl="1"/>
            <a:r>
              <a:rPr lang="en-CA" dirty="0" smtClean="0"/>
              <a:t>Look at the flow chart</a:t>
            </a:r>
            <a:endParaRPr lang="en-CA" dirty="0"/>
          </a:p>
        </p:txBody>
      </p:sp>
    </p:spTree>
    <p:extLst>
      <p:ext uri="{BB962C8B-B14F-4D97-AF65-F5344CB8AC3E}">
        <p14:creationId xmlns:p14="http://schemas.microsoft.com/office/powerpoint/2010/main" val="38574437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wharder\Desktop\spt.png"/>
          <p:cNvPicPr>
            <a:picLocks noChangeAspect="1" noChangeArrowheads="1"/>
          </p:cNvPicPr>
          <p:nvPr/>
        </p:nvPicPr>
        <p:blipFill rotWithShape="1">
          <a:blip r:embed="rId2">
            <a:extLst>
              <a:ext uri="{28A0092B-C50C-407E-A947-70E740481C1C}">
                <a14:useLocalDpi xmlns:a14="http://schemas.microsoft.com/office/drawing/2010/main" val="0"/>
              </a:ext>
            </a:extLst>
          </a:blip>
          <a:srcRect l="22153" r="29818"/>
          <a:stretch/>
        </p:blipFill>
        <p:spPr bwMode="auto">
          <a:xfrm>
            <a:off x="323528" y="3842723"/>
            <a:ext cx="4579530" cy="232258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CA" dirty="0" smtClean="0"/>
              <a:t>Conditional statements</a:t>
            </a:r>
            <a:endParaRPr lang="en-CA" dirty="0"/>
          </a:p>
        </p:txBody>
      </p:sp>
      <p:sp>
        <p:nvSpPr>
          <p:cNvPr id="3" name="Content Placeholder 2"/>
          <p:cNvSpPr>
            <a:spLocks noGrp="1"/>
          </p:cNvSpPr>
          <p:nvPr>
            <p:ph idx="1"/>
          </p:nvPr>
        </p:nvSpPr>
        <p:spPr/>
        <p:txBody>
          <a:bodyPr/>
          <a:lstStyle/>
          <a:p>
            <a:r>
              <a:rPr lang="en-CA" dirty="0" smtClean="0"/>
              <a:t>In real-world situations, you take actions based on criteria or conditions</a:t>
            </a:r>
          </a:p>
          <a:p>
            <a:pPr lvl="1"/>
            <a:r>
              <a:rPr lang="en-CA" dirty="0" smtClean="0"/>
              <a:t>Programming languages restrict decisions to only those that are absolutely necessary to accomplish goals</a:t>
            </a:r>
          </a:p>
          <a:p>
            <a:pPr lvl="1"/>
            <a:r>
              <a:rPr lang="en-CA" dirty="0" smtClean="0"/>
              <a:t>This boils down to Boolean-valued conditional statements</a:t>
            </a:r>
          </a:p>
        </p:txBody>
      </p:sp>
      <p:sp>
        <p:nvSpPr>
          <p:cNvPr id="4" name="TextBox 3"/>
          <p:cNvSpPr txBox="1"/>
          <p:nvPr/>
        </p:nvSpPr>
        <p:spPr>
          <a:xfrm>
            <a:off x="5364088" y="4077072"/>
            <a:ext cx="3350597" cy="1477328"/>
          </a:xfrm>
          <a:prstGeom prst="rect">
            <a:avLst/>
          </a:prstGeom>
          <a:noFill/>
        </p:spPr>
        <p:txBody>
          <a:bodyPr wrap="none" rtlCol="0">
            <a:spAutoFit/>
          </a:bodyPr>
          <a:lstStyle/>
          <a:p>
            <a:r>
              <a:rPr lang="en-CA" dirty="0" smtClean="0">
                <a:latin typeface="Consolas" panose="020B0609020204030204" pitchFamily="49" charset="0"/>
                <a:cs typeface="Consolas" panose="020B0609020204030204" pitchFamily="49" charset="0"/>
              </a:rPr>
              <a:t>if ( </a:t>
            </a:r>
            <a:r>
              <a:rPr lang="en-CA" i="1" dirty="0" smtClean="0">
                <a:latin typeface="Consolas" panose="020B0609020204030204" pitchFamily="49" charset="0"/>
                <a:cs typeface="Consolas" panose="020B0609020204030204" pitchFamily="49" charset="0"/>
              </a:rPr>
              <a:t>condition</a:t>
            </a:r>
            <a:r>
              <a:rPr lang="en-CA" dirty="0" smtClean="0">
                <a:latin typeface="Consolas" panose="020B0609020204030204" pitchFamily="49" charset="0"/>
                <a:cs typeface="Consolas" panose="020B0609020204030204" pitchFamily="49" charset="0"/>
              </a:rPr>
              <a:t> ) {</a:t>
            </a:r>
          </a:p>
          <a:p>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 Do something…</a:t>
            </a:r>
          </a:p>
          <a:p>
            <a:r>
              <a:rPr lang="en-CA" dirty="0" smtClean="0">
                <a:latin typeface="Consolas" panose="020B0609020204030204" pitchFamily="49" charset="0"/>
                <a:cs typeface="Consolas" panose="020B0609020204030204" pitchFamily="49" charset="0"/>
              </a:rPr>
              <a:t>} else {</a:t>
            </a:r>
          </a:p>
          <a:p>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 Do something else…</a:t>
            </a:r>
          </a:p>
          <a:p>
            <a:r>
              <a:rPr lang="en-CA" dirty="0">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9348174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Repetitious operations</a:t>
            </a:r>
            <a:endParaRPr lang="en-CA" dirty="0"/>
          </a:p>
        </p:txBody>
      </p:sp>
      <p:sp>
        <p:nvSpPr>
          <p:cNvPr id="3" name="Content Placeholder 2"/>
          <p:cNvSpPr>
            <a:spLocks noGrp="1"/>
          </p:cNvSpPr>
          <p:nvPr>
            <p:ph idx="1"/>
          </p:nvPr>
        </p:nvSpPr>
        <p:spPr/>
        <p:txBody>
          <a:bodyPr/>
          <a:lstStyle/>
          <a:p>
            <a:r>
              <a:rPr lang="en-CA" dirty="0" smtClean="0"/>
              <a:t>Another possibility is to repeat an operation until some goal is accomplished</a:t>
            </a:r>
          </a:p>
          <a:p>
            <a:pPr lvl="1"/>
            <a:r>
              <a:rPr lang="en-CA" dirty="0" smtClean="0"/>
              <a:t>In Pictionary, you are given a word and you must get the audience to guess the word based on a drawing</a:t>
            </a:r>
          </a:p>
        </p:txBody>
      </p:sp>
      <p:pic>
        <p:nvPicPr>
          <p:cNvPr id="2050" name="Picture 2" descr="Image result for flow chart pictiona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2344" y="2996952"/>
            <a:ext cx="6096000" cy="3638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59606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dwharder\Desktop\pictionar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5625" y="2108671"/>
            <a:ext cx="4870871" cy="434466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CA" dirty="0" smtClean="0"/>
              <a:t>Repetitious operations</a:t>
            </a:r>
            <a:endParaRPr lang="en-CA" dirty="0"/>
          </a:p>
        </p:txBody>
      </p:sp>
      <p:sp>
        <p:nvSpPr>
          <p:cNvPr id="3" name="Content Placeholder 2"/>
          <p:cNvSpPr>
            <a:spLocks noGrp="1"/>
          </p:cNvSpPr>
          <p:nvPr>
            <p:ph idx="1"/>
          </p:nvPr>
        </p:nvSpPr>
        <p:spPr>
          <a:xfrm>
            <a:off x="457200" y="1600200"/>
            <a:ext cx="4618856" cy="4525963"/>
          </a:xfrm>
        </p:spPr>
        <p:txBody>
          <a:bodyPr/>
          <a:lstStyle/>
          <a:p>
            <a:r>
              <a:rPr lang="en-CA" dirty="0" smtClean="0"/>
              <a:t>A more realistic version followed by many players</a:t>
            </a:r>
          </a:p>
          <a:p>
            <a:pPr lvl="1"/>
            <a:r>
              <a:rPr lang="en-CA" dirty="0" smtClean="0"/>
              <a:t>Each decision is not really objective</a:t>
            </a:r>
          </a:p>
          <a:p>
            <a:pPr lvl="1"/>
            <a:r>
              <a:rPr lang="en-CA" dirty="0" smtClean="0"/>
              <a:t>What is “close”?</a:t>
            </a:r>
          </a:p>
          <a:p>
            <a:pPr lvl="1"/>
            <a:r>
              <a:rPr lang="en-CA" dirty="0" smtClean="0"/>
              <a:t>What is “sort-of”?</a:t>
            </a:r>
          </a:p>
        </p:txBody>
      </p:sp>
    </p:spTree>
    <p:extLst>
      <p:ext uri="{BB962C8B-B14F-4D97-AF65-F5344CB8AC3E}">
        <p14:creationId xmlns:p14="http://schemas.microsoft.com/office/powerpoint/2010/main" val="31748002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CA" dirty="0" smtClean="0"/>
              <a:t>A </a:t>
            </a:r>
            <a:r>
              <a:rPr lang="en-CA" i="1" dirty="0" smtClean="0"/>
              <a:t>flow chart </a:t>
            </a:r>
            <a:r>
              <a:rPr lang="en-CA" dirty="0" smtClean="0"/>
              <a:t>for simple repetition is to continue repeating a code block as long as some condition is </a:t>
            </a:r>
            <a:r>
              <a:rPr lang="en-CA" cap="small" dirty="0" smtClean="0"/>
              <a:t>true</a:t>
            </a:r>
            <a:endParaRPr lang="en-CA" dirty="0" smtClean="0"/>
          </a:p>
          <a:p>
            <a:pPr lvl="1"/>
            <a:r>
              <a:rPr lang="en-CA" dirty="0" smtClean="0"/>
              <a:t>As soon as the condition is </a:t>
            </a:r>
            <a:r>
              <a:rPr lang="en-CA" cap="small" dirty="0" smtClean="0"/>
              <a:t>false</a:t>
            </a:r>
            <a:r>
              <a:rPr lang="en-CA" dirty="0" smtClean="0"/>
              <a:t>, we proceed to other statements</a:t>
            </a:r>
          </a:p>
        </p:txBody>
      </p:sp>
      <p:sp>
        <p:nvSpPr>
          <p:cNvPr id="2" name="Title 1"/>
          <p:cNvSpPr>
            <a:spLocks noGrp="1"/>
          </p:cNvSpPr>
          <p:nvPr>
            <p:ph type="title"/>
          </p:nvPr>
        </p:nvSpPr>
        <p:spPr/>
        <p:txBody>
          <a:bodyPr/>
          <a:lstStyle/>
          <a:p>
            <a:r>
              <a:rPr lang="en-CA" dirty="0" smtClean="0"/>
              <a:t>Flow charts</a:t>
            </a:r>
            <a:endParaRPr lang="en-CA" dirty="0"/>
          </a:p>
        </p:txBody>
      </p:sp>
      <p:pic>
        <p:nvPicPr>
          <p:cNvPr id="5" name="Picture 2" descr="C:\Users\dwharder\Desktop\spt.png"/>
          <p:cNvPicPr>
            <a:picLocks noChangeAspect="1" noChangeArrowheads="1"/>
          </p:cNvPicPr>
          <p:nvPr/>
        </p:nvPicPr>
        <p:blipFill rotWithShape="1">
          <a:blip r:embed="rId2">
            <a:extLst>
              <a:ext uri="{28A0092B-C50C-407E-A947-70E740481C1C}">
                <a14:useLocalDpi xmlns:a14="http://schemas.microsoft.com/office/drawing/2010/main" val="0"/>
              </a:ext>
            </a:extLst>
          </a:blip>
          <a:srcRect l="70791"/>
          <a:stretch/>
        </p:blipFill>
        <p:spPr bwMode="auto">
          <a:xfrm>
            <a:off x="2771800" y="3068530"/>
            <a:ext cx="3713379" cy="30967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61995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CA" dirty="0" smtClean="0"/>
              <a:t>The repetitive behavior of this repetitive flow chart component leads to the name </a:t>
            </a:r>
            <a:r>
              <a:rPr lang="en-CA" i="1" dirty="0" smtClean="0"/>
              <a:t>looping statement</a:t>
            </a:r>
            <a:r>
              <a:rPr lang="en-CA" dirty="0" smtClean="0"/>
              <a:t> </a:t>
            </a:r>
          </a:p>
          <a:p>
            <a:pPr lvl="1"/>
            <a:r>
              <a:rPr lang="en-CA" dirty="0" smtClean="0"/>
              <a:t>We continue </a:t>
            </a:r>
            <a:r>
              <a:rPr lang="en-CA" i="1" dirty="0" smtClean="0"/>
              <a:t>looping</a:t>
            </a:r>
            <a:r>
              <a:rPr lang="en-CA" dirty="0" smtClean="0"/>
              <a:t> until a condition fails</a:t>
            </a:r>
          </a:p>
        </p:txBody>
      </p:sp>
      <p:sp>
        <p:nvSpPr>
          <p:cNvPr id="2" name="Title 1"/>
          <p:cNvSpPr>
            <a:spLocks noGrp="1"/>
          </p:cNvSpPr>
          <p:nvPr>
            <p:ph type="title"/>
          </p:nvPr>
        </p:nvSpPr>
        <p:spPr/>
        <p:txBody>
          <a:bodyPr/>
          <a:lstStyle/>
          <a:p>
            <a:r>
              <a:rPr lang="en-CA" dirty="0" smtClean="0"/>
              <a:t>Flow charts</a:t>
            </a:r>
            <a:endParaRPr lang="en-CA" dirty="0"/>
          </a:p>
        </p:txBody>
      </p:sp>
      <p:pic>
        <p:nvPicPr>
          <p:cNvPr id="6146" name="Picture 2" descr="C:\Users\dwharder\Desktop\spt.png"/>
          <p:cNvPicPr>
            <a:picLocks noChangeAspect="1" noChangeArrowheads="1"/>
          </p:cNvPicPr>
          <p:nvPr/>
        </p:nvPicPr>
        <p:blipFill rotWithShape="1">
          <a:blip r:embed="rId2">
            <a:extLst>
              <a:ext uri="{28A0092B-C50C-407E-A947-70E740481C1C}">
                <a14:useLocalDpi xmlns:a14="http://schemas.microsoft.com/office/drawing/2010/main" val="0"/>
              </a:ext>
            </a:extLst>
          </a:blip>
          <a:srcRect l="70791"/>
          <a:stretch/>
        </p:blipFill>
        <p:spPr bwMode="auto">
          <a:xfrm>
            <a:off x="2771800" y="3068530"/>
            <a:ext cx="3713379" cy="30967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56554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Repetitious operations</a:t>
            </a:r>
          </a:p>
        </p:txBody>
      </p:sp>
      <p:sp>
        <p:nvSpPr>
          <p:cNvPr id="4" name="Content Placeholder 3"/>
          <p:cNvSpPr>
            <a:spLocks noGrp="1"/>
          </p:cNvSpPr>
          <p:nvPr>
            <p:ph idx="1"/>
          </p:nvPr>
        </p:nvSpPr>
        <p:spPr/>
        <p:txBody>
          <a:bodyPr/>
          <a:lstStyle/>
          <a:p>
            <a:r>
              <a:rPr lang="en-CA" dirty="0" smtClean="0"/>
              <a:t>In mathematics, you learned a number of algorithms that depended on repetition:</a:t>
            </a:r>
          </a:p>
          <a:p>
            <a:pPr lvl="1"/>
            <a:r>
              <a:rPr lang="en-CA" dirty="0" smtClean="0"/>
              <a:t>To determine if </a:t>
            </a:r>
            <a:r>
              <a:rPr lang="en-CA" i="1" dirty="0" smtClean="0">
                <a:latin typeface="Times New Roman" panose="02020603050405020304" pitchFamily="18" charset="0"/>
                <a:cs typeface="Times New Roman" panose="02020603050405020304" pitchFamily="18" charset="0"/>
              </a:rPr>
              <a:t>n</a:t>
            </a:r>
            <a:r>
              <a:rPr lang="en-CA" dirty="0" smtClean="0"/>
              <a:t> is prime:</a:t>
            </a:r>
          </a:p>
          <a:p>
            <a:pPr lvl="2"/>
            <a:r>
              <a:rPr lang="en-CA" dirty="0" smtClean="0"/>
              <a:t>Try dividing </a:t>
            </a:r>
            <a:r>
              <a:rPr lang="en-CA" i="1" dirty="0">
                <a:latin typeface="Times New Roman" panose="02020603050405020304" pitchFamily="18" charset="0"/>
                <a:cs typeface="Times New Roman" panose="02020603050405020304" pitchFamily="18" charset="0"/>
              </a:rPr>
              <a:t>n</a:t>
            </a:r>
            <a:r>
              <a:rPr lang="en-CA" dirty="0" smtClean="0"/>
              <a:t> by every integer </a:t>
            </a:r>
            <a:r>
              <a:rPr lang="en-CA" i="1" dirty="0" smtClean="0">
                <a:latin typeface="Times New Roman" panose="02020603050405020304" pitchFamily="18" charset="0"/>
                <a:cs typeface="Times New Roman" panose="02020603050405020304" pitchFamily="18" charset="0"/>
              </a:rPr>
              <a:t>k</a:t>
            </a:r>
            <a:r>
              <a:rPr lang="en-CA" dirty="0" smtClean="0">
                <a:latin typeface="Times New Roman" panose="02020603050405020304" pitchFamily="18" charset="0"/>
                <a:cs typeface="Times New Roman" panose="02020603050405020304" pitchFamily="18" charset="0"/>
              </a:rPr>
              <a:t> = 2, …, </a:t>
            </a:r>
            <a:r>
              <a:rPr lang="en-CA" i="1" dirty="0" smtClean="0">
                <a:latin typeface="Times New Roman" panose="02020603050405020304" pitchFamily="18" charset="0"/>
                <a:cs typeface="Times New Roman" panose="02020603050405020304" pitchFamily="18" charset="0"/>
              </a:rPr>
              <a:t>n</a:t>
            </a:r>
            <a:r>
              <a:rPr lang="en-CA" dirty="0" smtClean="0">
                <a:latin typeface="Times New Roman" panose="02020603050405020304" pitchFamily="18" charset="0"/>
                <a:cs typeface="Times New Roman" panose="02020603050405020304" pitchFamily="18" charset="0"/>
              </a:rPr>
              <a:t> – 1</a:t>
            </a:r>
          </a:p>
          <a:p>
            <a:pPr lvl="2"/>
            <a:r>
              <a:rPr lang="en-CA" dirty="0" smtClean="0"/>
              <a:t>If any remainder is zero, then </a:t>
            </a:r>
            <a:r>
              <a:rPr lang="en-CA" i="1" dirty="0" smtClean="0">
                <a:latin typeface="Times New Roman" panose="02020603050405020304" pitchFamily="18" charset="0"/>
                <a:cs typeface="Times New Roman" panose="02020603050405020304" pitchFamily="18" charset="0"/>
              </a:rPr>
              <a:t>n</a:t>
            </a:r>
            <a:r>
              <a:rPr lang="en-CA" dirty="0" smtClean="0"/>
              <a:t> is not prime</a:t>
            </a:r>
          </a:p>
          <a:p>
            <a:pPr lvl="2"/>
            <a:endParaRPr lang="en-CA" dirty="0"/>
          </a:p>
          <a:p>
            <a:pPr lvl="1" algn="l"/>
            <a:r>
              <a:rPr lang="en-CA" dirty="0" smtClean="0"/>
              <a:t>Better yet, try dividing </a:t>
            </a:r>
            <a:r>
              <a:rPr lang="en-CA" i="1" dirty="0" smtClean="0"/>
              <a:t>n</a:t>
            </a:r>
            <a:r>
              <a:rPr lang="en-CA" dirty="0" smtClean="0"/>
              <a:t> by 2 and</a:t>
            </a:r>
            <a:r>
              <a:rPr lang="en-CA" dirty="0"/>
              <a:t/>
            </a:r>
            <a:br>
              <a:rPr lang="en-CA" dirty="0"/>
            </a:br>
            <a:r>
              <a:rPr lang="en-CA" dirty="0" smtClean="0"/>
              <a:t>every odd number up to </a:t>
            </a:r>
            <a:endParaRPr lang="en-CA" dirty="0"/>
          </a:p>
        </p:txBody>
      </p:sp>
      <p:graphicFrame>
        <p:nvGraphicFramePr>
          <p:cNvPr id="5" name="Object 4"/>
          <p:cNvGraphicFramePr>
            <a:graphicFrameLocks noChangeAspect="1"/>
          </p:cNvGraphicFramePr>
          <p:nvPr>
            <p:extLst>
              <p:ext uri="{D42A27DB-BD31-4B8C-83A1-F6EECF244321}">
                <p14:modId xmlns:p14="http://schemas.microsoft.com/office/powerpoint/2010/main" val="2664538673"/>
              </p:ext>
            </p:extLst>
          </p:nvPr>
        </p:nvGraphicFramePr>
        <p:xfrm>
          <a:off x="3698187" y="3750342"/>
          <a:ext cx="420728" cy="371231"/>
        </p:xfrm>
        <a:graphic>
          <a:graphicData uri="http://schemas.openxmlformats.org/presentationml/2006/ole">
            <mc:AlternateContent xmlns:mc="http://schemas.openxmlformats.org/markup-compatibility/2006">
              <mc:Choice xmlns:v="urn:schemas-microsoft-com:vml" Requires="v">
                <p:oleObj spid="_x0000_s4115" name="Equation" r:id="rId3" imgW="215640" imgH="190440" progId="Equation.DSMT4">
                  <p:embed/>
                </p:oleObj>
              </mc:Choice>
              <mc:Fallback>
                <p:oleObj name="Equation" r:id="rId3" imgW="215640" imgH="190440" progId="Equation.DSMT4">
                  <p:embed/>
                  <p:pic>
                    <p:nvPicPr>
                      <p:cNvPr id="0" name=""/>
                      <p:cNvPicPr/>
                      <p:nvPr/>
                    </p:nvPicPr>
                    <p:blipFill>
                      <a:blip r:embed="rId4"/>
                      <a:stretch>
                        <a:fillRect/>
                      </a:stretch>
                    </p:blipFill>
                    <p:spPr>
                      <a:xfrm>
                        <a:off x="3698187" y="3750342"/>
                        <a:ext cx="420728" cy="371231"/>
                      </a:xfrm>
                      <a:prstGeom prst="rect">
                        <a:avLst/>
                      </a:prstGeom>
                    </p:spPr>
                  </p:pic>
                </p:oleObj>
              </mc:Fallback>
            </mc:AlternateContent>
          </a:graphicData>
        </a:graphic>
      </p:graphicFrame>
      <p:pic>
        <p:nvPicPr>
          <p:cNvPr id="4111" name="Picture 15" descr="C:\Users\dwharder\Desktop\prim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60032" y="3333223"/>
            <a:ext cx="3829682" cy="31418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13821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Repetitious operations</a:t>
            </a:r>
          </a:p>
        </p:txBody>
      </p:sp>
      <p:sp>
        <p:nvSpPr>
          <p:cNvPr id="4" name="Content Placeholder 3"/>
          <p:cNvSpPr>
            <a:spLocks noGrp="1"/>
          </p:cNvSpPr>
          <p:nvPr>
            <p:ph idx="1"/>
          </p:nvPr>
        </p:nvSpPr>
        <p:spPr/>
        <p:txBody>
          <a:bodyPr/>
          <a:lstStyle/>
          <a:p>
            <a:r>
              <a:rPr lang="en-CA" dirty="0" smtClean="0"/>
              <a:t>Even long division is a repetitive algorithm:</a:t>
            </a:r>
          </a:p>
          <a:p>
            <a:pPr lvl="1"/>
            <a:r>
              <a:rPr lang="en-US" dirty="0" smtClean="0"/>
              <a:t>Let </a:t>
            </a:r>
            <a:r>
              <a:rPr lang="en-US" i="1" dirty="0" smtClean="0"/>
              <a:t>m</a:t>
            </a:r>
            <a:r>
              <a:rPr lang="en-US" dirty="0" smtClean="0"/>
              <a:t> and </a:t>
            </a:r>
            <a:r>
              <a:rPr lang="en-US" i="1" dirty="0" smtClean="0"/>
              <a:t>n</a:t>
            </a:r>
            <a:r>
              <a:rPr lang="en-US" dirty="0" smtClean="0"/>
              <a:t> be real numbers both of which have a finite number of digits</a:t>
            </a:r>
          </a:p>
          <a:p>
            <a:pPr lvl="1"/>
            <a:r>
              <a:rPr lang="en-US" dirty="0" smtClean="0"/>
              <a:t>Multiply both </a:t>
            </a:r>
            <a:r>
              <a:rPr lang="en-US" i="1" dirty="0" smtClean="0"/>
              <a:t>m</a:t>
            </a:r>
            <a:r>
              <a:rPr lang="en-US" dirty="0" smtClean="0"/>
              <a:t> and </a:t>
            </a:r>
            <a:r>
              <a:rPr lang="en-US" i="1" dirty="0" smtClean="0"/>
              <a:t>n</a:t>
            </a:r>
            <a:r>
              <a:rPr lang="en-US" dirty="0" smtClean="0"/>
              <a:t> by the smallest power of 10 that allows </a:t>
            </a:r>
            <a:r>
              <a:rPr lang="en-US" i="1" dirty="0" smtClean="0"/>
              <a:t>n</a:t>
            </a:r>
            <a:r>
              <a:rPr lang="en-US" dirty="0" smtClean="0"/>
              <a:t> to be an integer</a:t>
            </a:r>
            <a:endParaRPr lang="en-CA" dirty="0" smtClean="0"/>
          </a:p>
          <a:p>
            <a:pPr lvl="1"/>
            <a:r>
              <a:rPr lang="en-CA" dirty="0" smtClean="0"/>
              <a:t>In </a:t>
            </a:r>
            <a:r>
              <a:rPr lang="en-CA" dirty="0" smtClean="0"/>
              <a:t>calculating </a:t>
            </a:r>
            <a:r>
              <a:rPr lang="en-CA" i="1" dirty="0" smtClean="0">
                <a:latin typeface="Times New Roman" panose="02020603050405020304" pitchFamily="18" charset="0"/>
                <a:cs typeface="Times New Roman" panose="02020603050405020304" pitchFamily="18" charset="0"/>
              </a:rPr>
              <a:t>m </a:t>
            </a:r>
            <a:r>
              <a:rPr lang="en-CA" dirty="0">
                <a:latin typeface="Times New Roman" panose="02020603050405020304" pitchFamily="18" charset="0"/>
                <a:cs typeface="Times New Roman" panose="02020603050405020304" pitchFamily="18" charset="0"/>
              </a:rPr>
              <a:t>÷</a:t>
            </a:r>
            <a:r>
              <a:rPr lang="en-CA" dirty="0" smtClean="0">
                <a:latin typeface="Times New Roman" panose="02020603050405020304" pitchFamily="18" charset="0"/>
                <a:cs typeface="Times New Roman" panose="02020603050405020304" pitchFamily="18" charset="0"/>
              </a:rPr>
              <a:t> </a:t>
            </a:r>
            <a:r>
              <a:rPr lang="en-CA" i="1" dirty="0" smtClean="0">
                <a:latin typeface="Times New Roman" panose="02020603050405020304" pitchFamily="18" charset="0"/>
                <a:cs typeface="Times New Roman" panose="02020603050405020304" pitchFamily="18" charset="0"/>
              </a:rPr>
              <a:t>n</a:t>
            </a:r>
            <a:r>
              <a:rPr lang="en-CA" dirty="0" smtClean="0"/>
              <a:t>, perform the following:</a:t>
            </a:r>
          </a:p>
          <a:p>
            <a:pPr lvl="2"/>
            <a:r>
              <a:rPr lang="en-US" dirty="0" smtClean="0"/>
              <a:t>If |</a:t>
            </a:r>
            <a:r>
              <a:rPr lang="en-US" i="1" dirty="0" smtClean="0"/>
              <a:t>m</a:t>
            </a:r>
            <a:r>
              <a:rPr lang="en-US" dirty="0" smtClean="0"/>
              <a:t>| &lt; 1, let the solution be the decimal point “.” and let </a:t>
            </a:r>
            <a:r>
              <a:rPr lang="en-US" i="1" dirty="0" smtClean="0"/>
              <a:t>r</a:t>
            </a:r>
            <a:r>
              <a:rPr lang="en-US" dirty="0" smtClean="0"/>
              <a:t> be the first digit after the decimal point</a:t>
            </a:r>
            <a:endParaRPr lang="en-CA" dirty="0" smtClean="0"/>
          </a:p>
          <a:p>
            <a:pPr lvl="2"/>
            <a:r>
              <a:rPr lang="en-CA" dirty="0" smtClean="0"/>
              <a:t>Otherwise, let </a:t>
            </a:r>
            <a:r>
              <a:rPr lang="en-CA" i="1" dirty="0" smtClean="0"/>
              <a:t>r </a:t>
            </a:r>
            <a:r>
              <a:rPr lang="en-CA" dirty="0" smtClean="0"/>
              <a:t>be the first non-zero </a:t>
            </a:r>
            <a:r>
              <a:rPr lang="en-CA" dirty="0" smtClean="0"/>
              <a:t>digit of </a:t>
            </a:r>
            <a:r>
              <a:rPr lang="en-CA" i="1" dirty="0" smtClean="0">
                <a:latin typeface="Times New Roman" panose="02020603050405020304" pitchFamily="18" charset="0"/>
                <a:cs typeface="Times New Roman" panose="02020603050405020304" pitchFamily="18" charset="0"/>
              </a:rPr>
              <a:t>m</a:t>
            </a:r>
            <a:r>
              <a:rPr lang="en-CA" dirty="0" smtClean="0"/>
              <a:t> </a:t>
            </a:r>
            <a:r>
              <a:rPr lang="en-CA" dirty="0" smtClean="0"/>
              <a:t>and let the solution be “”</a:t>
            </a:r>
          </a:p>
          <a:p>
            <a:pPr lvl="1"/>
            <a:r>
              <a:rPr lang="en-US" dirty="0" smtClean="0">
                <a:latin typeface="Times New Roman" panose="02020603050405020304" pitchFamily="18" charset="0"/>
                <a:cs typeface="Times New Roman" panose="02020603050405020304" pitchFamily="18" charset="0"/>
              </a:rPr>
              <a:t>Now iterate:</a:t>
            </a:r>
            <a:endParaRPr lang="en-CA" dirty="0" smtClean="0">
              <a:latin typeface="Times New Roman" panose="02020603050405020304" pitchFamily="18" charset="0"/>
              <a:cs typeface="Times New Roman" panose="02020603050405020304" pitchFamily="18" charset="0"/>
            </a:endParaRPr>
          </a:p>
          <a:p>
            <a:pPr lvl="2"/>
            <a:r>
              <a:rPr lang="en-CA" dirty="0" smtClean="0"/>
              <a:t>Find the largest integer multiple </a:t>
            </a:r>
            <a:r>
              <a:rPr lang="en-CA" i="1" dirty="0" smtClean="0">
                <a:latin typeface="Times New Roman" panose="02020603050405020304" pitchFamily="18" charset="0"/>
                <a:cs typeface="Times New Roman" panose="02020603050405020304" pitchFamily="18" charset="0"/>
              </a:rPr>
              <a:t>d</a:t>
            </a:r>
            <a:r>
              <a:rPr lang="en-CA" dirty="0" smtClean="0"/>
              <a:t> of </a:t>
            </a:r>
            <a:r>
              <a:rPr lang="en-CA" i="1" dirty="0" smtClean="0">
                <a:latin typeface="Times New Roman" panose="02020603050405020304" pitchFamily="18" charset="0"/>
                <a:cs typeface="Times New Roman" panose="02020603050405020304" pitchFamily="18" charset="0"/>
              </a:rPr>
              <a:t>n</a:t>
            </a:r>
            <a:r>
              <a:rPr lang="en-CA" dirty="0" smtClean="0"/>
              <a:t> such that </a:t>
            </a:r>
            <a:r>
              <a:rPr lang="en-CA" i="1" dirty="0" smtClean="0">
                <a:latin typeface="Times New Roman" panose="02020603050405020304" pitchFamily="18" charset="0"/>
                <a:cs typeface="Times New Roman" panose="02020603050405020304" pitchFamily="18" charset="0"/>
              </a:rPr>
              <a:t>r</a:t>
            </a:r>
            <a:r>
              <a:rPr lang="en-CA" dirty="0" smtClean="0">
                <a:latin typeface="Times New Roman" panose="02020603050405020304" pitchFamily="18" charset="0"/>
                <a:cs typeface="Times New Roman" panose="02020603050405020304" pitchFamily="18" charset="0"/>
              </a:rPr>
              <a:t> – </a:t>
            </a:r>
            <a:r>
              <a:rPr lang="en-CA" i="1" dirty="0" err="1" smtClean="0">
                <a:latin typeface="Times New Roman" panose="02020603050405020304" pitchFamily="18" charset="0"/>
                <a:cs typeface="Times New Roman" panose="02020603050405020304" pitchFamily="18" charset="0"/>
              </a:rPr>
              <a:t>dn</a:t>
            </a:r>
            <a:r>
              <a:rPr lang="en-CA" dirty="0" smtClean="0">
                <a:latin typeface="Times New Roman" panose="02020603050405020304" pitchFamily="18" charset="0"/>
                <a:cs typeface="Times New Roman" panose="02020603050405020304" pitchFamily="18" charset="0"/>
              </a:rPr>
              <a:t> ≥ 0</a:t>
            </a:r>
            <a:r>
              <a:rPr lang="en-CA" dirty="0" smtClean="0"/>
              <a:t>, </a:t>
            </a:r>
            <a:r>
              <a:rPr lang="en-CA" dirty="0" smtClean="0"/>
              <a:t>append </a:t>
            </a:r>
            <a:r>
              <a:rPr lang="en-CA" i="1" dirty="0" smtClean="0">
                <a:latin typeface="Times New Roman" panose="02020603050405020304" pitchFamily="18" charset="0"/>
                <a:cs typeface="Times New Roman" panose="02020603050405020304" pitchFamily="18" charset="0"/>
              </a:rPr>
              <a:t>d</a:t>
            </a:r>
            <a:r>
              <a:rPr lang="en-CA" dirty="0" smtClean="0"/>
              <a:t> </a:t>
            </a:r>
            <a:r>
              <a:rPr lang="en-CA" dirty="0" smtClean="0"/>
              <a:t>to the solution and let </a:t>
            </a:r>
            <a:r>
              <a:rPr lang="en-CA" i="1" dirty="0" smtClean="0">
                <a:latin typeface="Times New Roman" panose="02020603050405020304" pitchFamily="18" charset="0"/>
                <a:cs typeface="Times New Roman" panose="02020603050405020304" pitchFamily="18" charset="0"/>
              </a:rPr>
              <a:t>r</a:t>
            </a:r>
            <a:r>
              <a:rPr lang="en-CA" dirty="0" smtClean="0">
                <a:latin typeface="Times New Roman" panose="02020603050405020304" pitchFamily="18" charset="0"/>
                <a:cs typeface="Times New Roman" panose="02020603050405020304" pitchFamily="18" charset="0"/>
              </a:rPr>
              <a:t> </a:t>
            </a:r>
            <a:r>
              <a:rPr lang="en-CA" dirty="0">
                <a:latin typeface="Times New Roman" panose="02020603050405020304" pitchFamily="18" charset="0"/>
                <a:cs typeface="Times New Roman" panose="02020603050405020304" pitchFamily="18" charset="0"/>
              </a:rPr>
              <a:t>– </a:t>
            </a:r>
            <a:r>
              <a:rPr lang="en-CA" i="1" dirty="0" err="1" smtClean="0">
                <a:latin typeface="Times New Roman" panose="02020603050405020304" pitchFamily="18" charset="0"/>
                <a:cs typeface="Times New Roman" panose="02020603050405020304" pitchFamily="18" charset="0"/>
              </a:rPr>
              <a:t>dn</a:t>
            </a:r>
            <a:r>
              <a:rPr lang="en-CA" dirty="0" smtClean="0"/>
              <a:t> be the new </a:t>
            </a:r>
            <a:r>
              <a:rPr lang="en-CA" i="1" dirty="0" smtClean="0">
                <a:latin typeface="Times New Roman" panose="02020603050405020304" pitchFamily="18" charset="0"/>
                <a:cs typeface="Times New Roman" panose="02020603050405020304" pitchFamily="18" charset="0"/>
              </a:rPr>
              <a:t>r</a:t>
            </a:r>
            <a:endParaRPr lang="en-CA" dirty="0" smtClean="0">
              <a:latin typeface="Times New Roman" panose="02020603050405020304" pitchFamily="18" charset="0"/>
              <a:cs typeface="Times New Roman" panose="02020603050405020304" pitchFamily="18" charset="0"/>
            </a:endParaRPr>
          </a:p>
          <a:p>
            <a:pPr lvl="2"/>
            <a:r>
              <a:rPr lang="en-CA" dirty="0" smtClean="0"/>
              <a:t>Add the next digit of </a:t>
            </a:r>
            <a:r>
              <a:rPr lang="en-CA" i="1" dirty="0" smtClean="0">
                <a:latin typeface="Times New Roman" panose="02020603050405020304" pitchFamily="18" charset="0"/>
                <a:cs typeface="Times New Roman" panose="02020603050405020304" pitchFamily="18" charset="0"/>
              </a:rPr>
              <a:t>m</a:t>
            </a:r>
            <a:r>
              <a:rPr lang="en-CA" dirty="0"/>
              <a:t> </a:t>
            </a:r>
            <a:r>
              <a:rPr lang="en-CA" dirty="0" smtClean="0"/>
              <a:t>to the </a:t>
            </a:r>
            <a:r>
              <a:rPr lang="en-CA" dirty="0" smtClean="0"/>
              <a:t>end of the new </a:t>
            </a:r>
            <a:r>
              <a:rPr lang="en-CA" i="1" dirty="0" smtClean="0">
                <a:latin typeface="Times New Roman" panose="02020603050405020304" pitchFamily="18" charset="0"/>
                <a:cs typeface="Times New Roman" panose="02020603050405020304" pitchFamily="18" charset="0"/>
              </a:rPr>
              <a:t>r </a:t>
            </a:r>
            <a:r>
              <a:rPr lang="en-CA" dirty="0" smtClean="0">
                <a:latin typeface="Times New Roman" panose="02020603050405020304" pitchFamily="18" charset="0"/>
                <a:cs typeface="Times New Roman" panose="02020603050405020304" pitchFamily="18" charset="0"/>
              </a:rPr>
              <a:t>and if the next digit is the first digit after the decimal place, place a decimal point at the end of the solution</a:t>
            </a:r>
            <a:endParaRPr lang="en-CA"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59751215"/>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69382</TotalTime>
  <Words>890</Words>
  <Application>Microsoft Office PowerPoint</Application>
  <PresentationFormat>On-screen Show (4:3)</PresentationFormat>
  <Paragraphs>94</Paragraphs>
  <Slides>17</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26" baseType="lpstr">
      <vt:lpstr>ＭＳ Ｐゴシック</vt:lpstr>
      <vt:lpstr>Arial</vt:lpstr>
      <vt:lpstr>Calibri</vt:lpstr>
      <vt:lpstr>Consolas</vt:lpstr>
      <vt:lpstr>Constantia</vt:lpstr>
      <vt:lpstr>Georgia</vt:lpstr>
      <vt:lpstr>Times New Roman</vt:lpstr>
      <vt:lpstr>Custom Design</vt:lpstr>
      <vt:lpstr>Equation</vt:lpstr>
      <vt:lpstr>Repetitious operations</vt:lpstr>
      <vt:lpstr>Outline</vt:lpstr>
      <vt:lpstr>Conditional statements</vt:lpstr>
      <vt:lpstr>Repetitious operations</vt:lpstr>
      <vt:lpstr>Repetitious operations</vt:lpstr>
      <vt:lpstr>Flow charts</vt:lpstr>
      <vt:lpstr>Flow charts</vt:lpstr>
      <vt:lpstr>Repetitious operations</vt:lpstr>
      <vt:lpstr>Repetitious operations</vt:lpstr>
      <vt:lpstr>Repetitious operations</vt:lpstr>
      <vt:lpstr>Repetitious operations</vt:lpstr>
      <vt:lpstr>Repetitious operations</vt:lpstr>
      <vt:lpstr>Summary</vt:lpstr>
      <vt:lpstr>References</vt:lpstr>
      <vt:lpstr>Acknowledgments</vt:lpstr>
      <vt:lpstr>Colophon </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ECE 250 Algorithms and Data Structures</dc:title>
  <dc:creator>dwharder</dc:creator>
  <cp:lastModifiedBy>Douglas Harder</cp:lastModifiedBy>
  <cp:revision>1231</cp:revision>
  <dcterms:created xsi:type="dcterms:W3CDTF">2009-09-11T23:00:44Z</dcterms:created>
  <dcterms:modified xsi:type="dcterms:W3CDTF">2019-09-20T16:51:56Z</dcterms:modified>
</cp:coreProperties>
</file>